
<file path=[Content_Types].xml><?xml version="1.0" encoding="utf-8"?>
<Types xmlns="http://schemas.openxmlformats.org/package/2006/content-types">
  <Default Extension="jpeg" ContentType="image/jpe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78" r:id="rId3"/>
    <p:sldId id="279" r:id="rId5"/>
    <p:sldId id="259" r:id="rId6"/>
    <p:sldId id="258" r:id="rId7"/>
    <p:sldId id="290" r:id="rId8"/>
    <p:sldId id="261" r:id="rId9"/>
    <p:sldId id="271" r:id="rId10"/>
    <p:sldId id="264" r:id="rId11"/>
    <p:sldId id="263" r:id="rId12"/>
    <p:sldId id="262" r:id="rId13"/>
    <p:sldId id="275" r:id="rId14"/>
    <p:sldId id="273" r:id="rId15"/>
    <p:sldId id="28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E3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png>
</file>

<file path=ppt/media/image12.png>
</file>

<file path=ppt/media/image13.jpeg>
</file>

<file path=ppt/media/image14.jpeg>
</file>

<file path=ppt/media/image15.jpeg>
</file>

<file path=ppt/media/image16.jpeg>
</file>

<file path=ppt/media/image2.jpeg>
</file>

<file path=ppt/media/image3.jpeg>
</file>

<file path=ppt/media/image4.jpeg>
</file>

<file path=ppt/media/image5.jpeg>
</file>

<file path=ppt/media/image6.pn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6955A8-62FB-E247-BFB6-6D96B50CB5D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6955A8-62FB-E247-BFB6-6D96B50CB5D7}" type="slidenum">
              <a:rPr lang="en-US" smtClean="0"/>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6955A8-62FB-E247-BFB6-6D96B50CB5D7}" type="slidenum">
              <a:rPr lang="en-US" smtClean="0"/>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tags" Target="../tags/tag1.xml"/><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7.jpe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jpeg"/><Relationship Id="rId1"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593487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noAutofit/>
          </a:bodyPr>
          <a:lstStyle/>
          <a:p>
            <a:pPr algn="ctr"/>
            <a:endParaRPr lang="zh-CN" altLang="en-US" sz="2160">
              <a:latin typeface="Calibri" panose="020F0502020204030204" charset="0"/>
              <a:ea typeface="Calibri" panose="020F0502020204030204" charset="0"/>
            </a:endParaRPr>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2844" y="19856"/>
            <a:ext cx="4569515" cy="6858000"/>
          </a:xfrm>
          <a:prstGeom prst="rect">
            <a:avLst/>
          </a:prstGeom>
        </p:spPr>
      </p:pic>
      <p:sp>
        <p:nvSpPr>
          <p:cNvPr id="5" name="矩形 4"/>
          <p:cNvSpPr/>
          <p:nvPr/>
        </p:nvSpPr>
        <p:spPr>
          <a:xfrm>
            <a:off x="3575720" y="1844824"/>
            <a:ext cx="2700766" cy="5033032"/>
          </a:xfrm>
          <a:prstGeom prst="rect">
            <a:avLst/>
          </a:prstGeom>
          <a:solidFill>
            <a:srgbClr val="16705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noAutofit/>
          </a:bodyPr>
          <a:lstStyle/>
          <a:p>
            <a:pPr algn="ctr"/>
            <a:r>
              <a:rPr lang="en-IN" altLang="en-US" sz="2160" b="1" kern="1000" spc="400" dirty="0">
                <a:solidFill>
                  <a:schemeClr val="bg1"/>
                </a:solidFill>
                <a:uFillTx/>
                <a:latin typeface="Times New Roman" panose="02020603050405020304" charset="0"/>
                <a:ea typeface="Calibri" panose="020F0502020204030204" charset="0"/>
                <a:cs typeface="Times New Roman" panose="02020603050405020304" charset="0"/>
                <a:sym typeface="+mn-ea"/>
              </a:rPr>
              <a:t>Team: SolveRx</a:t>
            </a:r>
            <a:endParaRPr lang="zh-CN" altLang="en-US" sz="2160">
              <a:latin typeface="Times New Roman" panose="02020603050405020304" charset="0"/>
              <a:ea typeface="Calibri" panose="020F0502020204030204" charset="0"/>
              <a:cs typeface="Times New Roman" panose="02020603050405020304" charset="0"/>
            </a:endParaRPr>
          </a:p>
        </p:txBody>
      </p:sp>
      <p:sp>
        <p:nvSpPr>
          <p:cNvPr id="9" name="文本框 8"/>
          <p:cNvSpPr txBox="1"/>
          <p:nvPr/>
        </p:nvSpPr>
        <p:spPr>
          <a:xfrm>
            <a:off x="6506210" y="2432050"/>
            <a:ext cx="6176010" cy="1938020"/>
          </a:xfrm>
          <a:prstGeom prst="rect">
            <a:avLst/>
          </a:prstGeom>
          <a:noFill/>
        </p:spPr>
        <p:txBody>
          <a:bodyPr wrap="square" rtlCol="0">
            <a:spAutoFit/>
          </a:bodyPr>
          <a:lstStyle/>
          <a:p>
            <a:r>
              <a:rPr lang="en-IN" sz="4000" spc="360" dirty="0">
                <a:solidFill>
                  <a:srgbClr val="167052"/>
                </a:solidFill>
                <a:latin typeface="Times New Roman" panose="02020603050405020304" charset="0"/>
                <a:ea typeface="Calibri" panose="020F0502020204030204" charset="0"/>
                <a:cs typeface="Times New Roman" panose="02020603050405020304" charset="0"/>
              </a:rPr>
              <a:t>Food and Shelter Service during the Pandemic</a:t>
            </a:r>
            <a:endParaRPr lang="en-IN" sz="4000" spc="360" dirty="0">
              <a:solidFill>
                <a:srgbClr val="167052"/>
              </a:solidFill>
              <a:latin typeface="Times New Roman" panose="02020603050405020304" charset="0"/>
              <a:ea typeface="Calibri" panose="020F0502020204030204" charset="0"/>
              <a:cs typeface="Times New Roman" panose="02020603050405020304" charset="0"/>
            </a:endParaRPr>
          </a:p>
        </p:txBody>
      </p:sp>
      <p:sp>
        <p:nvSpPr>
          <p:cNvPr id="11" name="文本框 10"/>
          <p:cNvSpPr txBox="1"/>
          <p:nvPr/>
        </p:nvSpPr>
        <p:spPr>
          <a:xfrm>
            <a:off x="8645525" y="6094095"/>
            <a:ext cx="3043555" cy="337185"/>
          </a:xfrm>
          <a:prstGeom prst="rect">
            <a:avLst/>
          </a:prstGeom>
          <a:noFill/>
        </p:spPr>
        <p:txBody>
          <a:bodyPr wrap="square" rtlCol="0">
            <a:spAutoFit/>
          </a:bodyPr>
          <a:lstStyle/>
          <a:p>
            <a:endParaRPr lang="en-IN" altLang="en-US" sz="1600" b="1" kern="1000" spc="400" dirty="0">
              <a:solidFill>
                <a:schemeClr val="bg1"/>
              </a:solidFill>
              <a:uFillTx/>
              <a:latin typeface="Calibri" panose="020F0502020204030204" charset="0"/>
              <a:ea typeface="Calibri" panose="020F0502020204030204" charset="0"/>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object 6"/>
          <p:cNvSpPr/>
          <p:nvPr/>
        </p:nvSpPr>
        <p:spPr>
          <a:xfrm>
            <a:off x="11198983" y="6497085"/>
            <a:ext cx="63500" cy="99695"/>
          </a:xfrm>
          <a:custGeom>
            <a:avLst/>
            <a:gdLst/>
            <a:ahLst/>
            <a:cxnLst/>
            <a:rect l="l" t="t" r="r" b="b"/>
            <a:pathLst>
              <a:path w="63500" h="99695">
                <a:moveTo>
                  <a:pt x="36052" y="99119"/>
                </a:moveTo>
                <a:lnTo>
                  <a:pt x="26428" y="99119"/>
                </a:lnTo>
                <a:lnTo>
                  <a:pt x="22906" y="98623"/>
                </a:lnTo>
                <a:lnTo>
                  <a:pt x="124" y="62408"/>
                </a:lnTo>
                <a:lnTo>
                  <a:pt x="0" y="46583"/>
                </a:lnTo>
                <a:lnTo>
                  <a:pt x="86" y="44797"/>
                </a:lnTo>
                <a:lnTo>
                  <a:pt x="14919" y="8334"/>
                </a:lnTo>
                <a:lnTo>
                  <a:pt x="17895" y="5754"/>
                </a:lnTo>
                <a:lnTo>
                  <a:pt x="21417" y="3720"/>
                </a:lnTo>
                <a:lnTo>
                  <a:pt x="29653" y="744"/>
                </a:lnTo>
                <a:lnTo>
                  <a:pt x="34465" y="0"/>
                </a:lnTo>
                <a:lnTo>
                  <a:pt x="41708" y="0"/>
                </a:lnTo>
                <a:lnTo>
                  <a:pt x="54656" y="2530"/>
                </a:lnTo>
                <a:lnTo>
                  <a:pt x="55747" y="2926"/>
                </a:lnTo>
                <a:lnTo>
                  <a:pt x="56442" y="3274"/>
                </a:lnTo>
                <a:lnTo>
                  <a:pt x="56739" y="3571"/>
                </a:lnTo>
                <a:lnTo>
                  <a:pt x="57136" y="3770"/>
                </a:lnTo>
                <a:lnTo>
                  <a:pt x="57434" y="4067"/>
                </a:lnTo>
                <a:lnTo>
                  <a:pt x="57632" y="4464"/>
                </a:lnTo>
                <a:lnTo>
                  <a:pt x="57831" y="4762"/>
                </a:lnTo>
                <a:lnTo>
                  <a:pt x="57980" y="5109"/>
                </a:lnTo>
                <a:lnTo>
                  <a:pt x="58079" y="5506"/>
                </a:lnTo>
                <a:lnTo>
                  <a:pt x="58178" y="5804"/>
                </a:lnTo>
                <a:lnTo>
                  <a:pt x="58228" y="6697"/>
                </a:lnTo>
                <a:lnTo>
                  <a:pt x="58327" y="7193"/>
                </a:lnTo>
                <a:lnTo>
                  <a:pt x="58330" y="10120"/>
                </a:lnTo>
                <a:lnTo>
                  <a:pt x="34465" y="10120"/>
                </a:lnTo>
                <a:lnTo>
                  <a:pt x="30496" y="11062"/>
                </a:lnTo>
                <a:lnTo>
                  <a:pt x="12537" y="44797"/>
                </a:lnTo>
                <a:lnTo>
                  <a:pt x="55377" y="44797"/>
                </a:lnTo>
                <a:lnTo>
                  <a:pt x="56888" y="46583"/>
                </a:lnTo>
                <a:lnTo>
                  <a:pt x="58805" y="48666"/>
                </a:lnTo>
                <a:lnTo>
                  <a:pt x="30992" y="48666"/>
                </a:lnTo>
                <a:lnTo>
                  <a:pt x="29156" y="48815"/>
                </a:lnTo>
                <a:lnTo>
                  <a:pt x="17002" y="52536"/>
                </a:lnTo>
                <a:lnTo>
                  <a:pt x="15514" y="53230"/>
                </a:lnTo>
                <a:lnTo>
                  <a:pt x="14125" y="54024"/>
                </a:lnTo>
                <a:lnTo>
                  <a:pt x="12835" y="54917"/>
                </a:lnTo>
                <a:lnTo>
                  <a:pt x="12912" y="62408"/>
                </a:lnTo>
                <a:lnTo>
                  <a:pt x="28512" y="88701"/>
                </a:lnTo>
                <a:lnTo>
                  <a:pt x="55640" y="88701"/>
                </a:lnTo>
                <a:lnTo>
                  <a:pt x="52572" y="92124"/>
                </a:lnTo>
                <a:lnTo>
                  <a:pt x="49149" y="94555"/>
                </a:lnTo>
                <a:lnTo>
                  <a:pt x="44982" y="96440"/>
                </a:lnTo>
                <a:lnTo>
                  <a:pt x="40914" y="98226"/>
                </a:lnTo>
                <a:lnTo>
                  <a:pt x="36052" y="99119"/>
                </a:lnTo>
                <a:close/>
              </a:path>
              <a:path w="63500" h="99695">
                <a:moveTo>
                  <a:pt x="56690" y="13543"/>
                </a:moveTo>
                <a:lnTo>
                  <a:pt x="55698" y="13543"/>
                </a:lnTo>
                <a:lnTo>
                  <a:pt x="54904" y="13394"/>
                </a:lnTo>
                <a:lnTo>
                  <a:pt x="53912" y="13096"/>
                </a:lnTo>
                <a:lnTo>
                  <a:pt x="53019" y="12700"/>
                </a:lnTo>
                <a:lnTo>
                  <a:pt x="51878" y="12303"/>
                </a:lnTo>
                <a:lnTo>
                  <a:pt x="50489" y="11906"/>
                </a:lnTo>
                <a:lnTo>
                  <a:pt x="49199" y="11410"/>
                </a:lnTo>
                <a:lnTo>
                  <a:pt x="47611" y="11013"/>
                </a:lnTo>
                <a:lnTo>
                  <a:pt x="45726" y="10715"/>
                </a:lnTo>
                <a:lnTo>
                  <a:pt x="43841" y="10318"/>
                </a:lnTo>
                <a:lnTo>
                  <a:pt x="41609" y="10120"/>
                </a:lnTo>
                <a:lnTo>
                  <a:pt x="58330" y="10120"/>
                </a:lnTo>
                <a:lnTo>
                  <a:pt x="58228" y="11459"/>
                </a:lnTo>
                <a:lnTo>
                  <a:pt x="58129" y="11955"/>
                </a:lnTo>
                <a:lnTo>
                  <a:pt x="57955" y="12303"/>
                </a:lnTo>
                <a:lnTo>
                  <a:pt x="57831" y="12749"/>
                </a:lnTo>
                <a:lnTo>
                  <a:pt x="57632" y="13047"/>
                </a:lnTo>
                <a:lnTo>
                  <a:pt x="57037" y="13444"/>
                </a:lnTo>
                <a:lnTo>
                  <a:pt x="56690" y="13543"/>
                </a:lnTo>
                <a:close/>
              </a:path>
              <a:path w="63500" h="99695">
                <a:moveTo>
                  <a:pt x="55377" y="44797"/>
                </a:moveTo>
                <a:lnTo>
                  <a:pt x="12537" y="44797"/>
                </a:lnTo>
                <a:lnTo>
                  <a:pt x="13827" y="44003"/>
                </a:lnTo>
                <a:lnTo>
                  <a:pt x="15266" y="43259"/>
                </a:lnTo>
                <a:lnTo>
                  <a:pt x="16853" y="42564"/>
                </a:lnTo>
                <a:lnTo>
                  <a:pt x="18540" y="41771"/>
                </a:lnTo>
                <a:lnTo>
                  <a:pt x="20326" y="41076"/>
                </a:lnTo>
                <a:lnTo>
                  <a:pt x="24096" y="39885"/>
                </a:lnTo>
                <a:lnTo>
                  <a:pt x="26081" y="39439"/>
                </a:lnTo>
                <a:lnTo>
                  <a:pt x="28164" y="39141"/>
                </a:lnTo>
                <a:lnTo>
                  <a:pt x="30347" y="38744"/>
                </a:lnTo>
                <a:lnTo>
                  <a:pt x="32679" y="38546"/>
                </a:lnTo>
                <a:lnTo>
                  <a:pt x="40319" y="38546"/>
                </a:lnTo>
                <a:lnTo>
                  <a:pt x="44684" y="39241"/>
                </a:lnTo>
                <a:lnTo>
                  <a:pt x="51828" y="42019"/>
                </a:lnTo>
                <a:lnTo>
                  <a:pt x="54706" y="44003"/>
                </a:lnTo>
                <a:lnTo>
                  <a:pt x="55377" y="44797"/>
                </a:lnTo>
                <a:close/>
              </a:path>
              <a:path w="63500" h="99695">
                <a:moveTo>
                  <a:pt x="55640" y="88701"/>
                </a:moveTo>
                <a:lnTo>
                  <a:pt x="34763" y="88701"/>
                </a:lnTo>
                <a:lnTo>
                  <a:pt x="37491" y="88106"/>
                </a:lnTo>
                <a:lnTo>
                  <a:pt x="39773" y="86915"/>
                </a:lnTo>
                <a:lnTo>
                  <a:pt x="49000" y="75307"/>
                </a:lnTo>
                <a:lnTo>
                  <a:pt x="49794" y="72826"/>
                </a:lnTo>
                <a:lnTo>
                  <a:pt x="50130" y="70643"/>
                </a:lnTo>
                <a:lnTo>
                  <a:pt x="50191" y="64690"/>
                </a:lnTo>
                <a:lnTo>
                  <a:pt x="49868" y="62011"/>
                </a:lnTo>
                <a:lnTo>
                  <a:pt x="48703" y="57447"/>
                </a:lnTo>
                <a:lnTo>
                  <a:pt x="47711" y="55463"/>
                </a:lnTo>
                <a:lnTo>
                  <a:pt x="46321" y="53875"/>
                </a:lnTo>
                <a:lnTo>
                  <a:pt x="45032" y="52189"/>
                </a:lnTo>
                <a:lnTo>
                  <a:pt x="43246" y="50899"/>
                </a:lnTo>
                <a:lnTo>
                  <a:pt x="40964" y="50006"/>
                </a:lnTo>
                <a:lnTo>
                  <a:pt x="38781" y="49113"/>
                </a:lnTo>
                <a:lnTo>
                  <a:pt x="36052" y="48666"/>
                </a:lnTo>
                <a:lnTo>
                  <a:pt x="58805" y="48666"/>
                </a:lnTo>
                <a:lnTo>
                  <a:pt x="59197" y="49113"/>
                </a:lnTo>
                <a:lnTo>
                  <a:pt x="60758" y="51990"/>
                </a:lnTo>
                <a:lnTo>
                  <a:pt x="61680" y="55463"/>
                </a:lnTo>
                <a:lnTo>
                  <a:pt x="62643" y="58737"/>
                </a:lnTo>
                <a:lnTo>
                  <a:pt x="63099" y="62110"/>
                </a:lnTo>
                <a:lnTo>
                  <a:pt x="63139" y="70643"/>
                </a:lnTo>
                <a:lnTo>
                  <a:pt x="62494" y="74761"/>
                </a:lnTo>
                <a:lnTo>
                  <a:pt x="61171" y="78829"/>
                </a:lnTo>
                <a:lnTo>
                  <a:pt x="59915" y="82599"/>
                </a:lnTo>
                <a:lnTo>
                  <a:pt x="57930" y="86072"/>
                </a:lnTo>
                <a:lnTo>
                  <a:pt x="55640" y="88701"/>
                </a:lnTo>
                <a:close/>
              </a:path>
            </a:pathLst>
          </a:custGeom>
          <a:solidFill>
            <a:srgbClr val="888888"/>
          </a:solidFill>
        </p:spPr>
        <p:txBody>
          <a:bodyPr wrap="square" lIns="0" tIns="0" rIns="0" bIns="0" rtlCol="0"/>
          <a:p/>
        </p:txBody>
      </p:sp>
      <p:sp>
        <p:nvSpPr>
          <p:cNvPr id="11" name="Text Box 10"/>
          <p:cNvSpPr txBox="1"/>
          <p:nvPr/>
        </p:nvSpPr>
        <p:spPr>
          <a:xfrm>
            <a:off x="201930" y="763905"/>
            <a:ext cx="8020685" cy="1353185"/>
          </a:xfrm>
          <a:prstGeom prst="rect">
            <a:avLst/>
          </a:prstGeom>
          <a:noFill/>
        </p:spPr>
        <p:txBody>
          <a:bodyPr wrap="square" rtlCol="0">
            <a:spAutoFit/>
          </a:bodyPr>
          <a:p>
            <a:r>
              <a:rPr lang="en-IN" altLang="en-US" sz="3600">
                <a:solidFill>
                  <a:schemeClr val="tx1"/>
                </a:solidFill>
                <a:latin typeface="Times New Roman" panose="02020603050405020304" charset="0"/>
                <a:cs typeface="Times New Roman" panose="02020603050405020304" charset="0"/>
                <a:sym typeface="+mn-ea"/>
              </a:rPr>
              <a:t>ARCHITECTURE DIAGRAM (Contd.)</a:t>
            </a:r>
            <a:endParaRPr lang="en-IN" altLang="en-US" sz="3600">
              <a:solidFill>
                <a:schemeClr val="tx1"/>
              </a:solidFill>
              <a:latin typeface="Times New Roman" panose="02020603050405020304" charset="0"/>
              <a:cs typeface="Times New Roman" panose="02020603050405020304" charset="0"/>
            </a:endParaRPr>
          </a:p>
          <a:p>
            <a:endParaRPr lang="en-IN" altLang="en-US">
              <a:solidFill>
                <a:schemeClr val="tx1"/>
              </a:solidFill>
              <a:latin typeface="Times New Roman" panose="02020603050405020304" charset="0"/>
              <a:cs typeface="Times New Roman" panose="02020603050405020304" charset="0"/>
            </a:endParaRPr>
          </a:p>
          <a:p>
            <a:r>
              <a:rPr lang="en-IN" altLang="en-US" sz="2800">
                <a:solidFill>
                  <a:schemeClr val="tx1"/>
                </a:solidFill>
                <a:latin typeface="Times New Roman" panose="02020603050405020304" charset="0"/>
                <a:cs typeface="Times New Roman" panose="02020603050405020304" charset="0"/>
              </a:rPr>
              <a:t>Flow Chart for the registration process of customer</a:t>
            </a:r>
            <a:endParaRPr lang="en-IN" altLang="en-US" sz="2800">
              <a:solidFill>
                <a:schemeClr val="tx1"/>
              </a:solidFill>
              <a:latin typeface="Times New Roman" panose="02020603050405020304" charset="0"/>
              <a:cs typeface="Times New Roman" panose="02020603050405020304" charset="0"/>
            </a:endParaRPr>
          </a:p>
        </p:txBody>
      </p:sp>
      <p:pic>
        <p:nvPicPr>
          <p:cNvPr id="12" name="Picture 11" descr="IMG-20200429-WA0028"/>
          <p:cNvPicPr>
            <a:picLocks noChangeAspect="1"/>
          </p:cNvPicPr>
          <p:nvPr/>
        </p:nvPicPr>
        <p:blipFill>
          <a:blip r:embed="rId1"/>
          <a:stretch>
            <a:fillRect/>
          </a:stretch>
        </p:blipFill>
        <p:spPr>
          <a:xfrm>
            <a:off x="877570" y="2117090"/>
            <a:ext cx="10868660" cy="43802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IMG-20200429-WA0031"/>
          <p:cNvPicPr>
            <a:picLocks noChangeAspect="1"/>
          </p:cNvPicPr>
          <p:nvPr/>
        </p:nvPicPr>
        <p:blipFill>
          <a:blip r:embed="rId1"/>
          <a:stretch>
            <a:fillRect/>
          </a:stretch>
        </p:blipFill>
        <p:spPr>
          <a:xfrm>
            <a:off x="1664970" y="128270"/>
            <a:ext cx="8442325" cy="6855460"/>
          </a:xfrm>
          <a:prstGeom prst="rect">
            <a:avLst/>
          </a:prstGeom>
        </p:spPr>
      </p:pic>
      <p:sp>
        <p:nvSpPr>
          <p:cNvPr id="8" name="object 6"/>
          <p:cNvSpPr/>
          <p:nvPr/>
        </p:nvSpPr>
        <p:spPr>
          <a:xfrm>
            <a:off x="11198983" y="6497085"/>
            <a:ext cx="63500" cy="99695"/>
          </a:xfrm>
          <a:custGeom>
            <a:avLst/>
            <a:gdLst/>
            <a:ahLst/>
            <a:cxnLst/>
            <a:rect l="l" t="t" r="r" b="b"/>
            <a:pathLst>
              <a:path w="63500" h="99695">
                <a:moveTo>
                  <a:pt x="36052" y="99119"/>
                </a:moveTo>
                <a:lnTo>
                  <a:pt x="26428" y="99119"/>
                </a:lnTo>
                <a:lnTo>
                  <a:pt x="22906" y="98623"/>
                </a:lnTo>
                <a:lnTo>
                  <a:pt x="124" y="62408"/>
                </a:lnTo>
                <a:lnTo>
                  <a:pt x="0" y="46583"/>
                </a:lnTo>
                <a:lnTo>
                  <a:pt x="86" y="44797"/>
                </a:lnTo>
                <a:lnTo>
                  <a:pt x="14919" y="8334"/>
                </a:lnTo>
                <a:lnTo>
                  <a:pt x="17895" y="5754"/>
                </a:lnTo>
                <a:lnTo>
                  <a:pt x="21417" y="3720"/>
                </a:lnTo>
                <a:lnTo>
                  <a:pt x="29653" y="744"/>
                </a:lnTo>
                <a:lnTo>
                  <a:pt x="34465" y="0"/>
                </a:lnTo>
                <a:lnTo>
                  <a:pt x="41708" y="0"/>
                </a:lnTo>
                <a:lnTo>
                  <a:pt x="54656" y="2530"/>
                </a:lnTo>
                <a:lnTo>
                  <a:pt x="55747" y="2926"/>
                </a:lnTo>
                <a:lnTo>
                  <a:pt x="56442" y="3274"/>
                </a:lnTo>
                <a:lnTo>
                  <a:pt x="56739" y="3571"/>
                </a:lnTo>
                <a:lnTo>
                  <a:pt x="57136" y="3770"/>
                </a:lnTo>
                <a:lnTo>
                  <a:pt x="57434" y="4067"/>
                </a:lnTo>
                <a:lnTo>
                  <a:pt x="57632" y="4464"/>
                </a:lnTo>
                <a:lnTo>
                  <a:pt x="57831" y="4762"/>
                </a:lnTo>
                <a:lnTo>
                  <a:pt x="57980" y="5109"/>
                </a:lnTo>
                <a:lnTo>
                  <a:pt x="58079" y="5506"/>
                </a:lnTo>
                <a:lnTo>
                  <a:pt x="58178" y="5804"/>
                </a:lnTo>
                <a:lnTo>
                  <a:pt x="58228" y="6697"/>
                </a:lnTo>
                <a:lnTo>
                  <a:pt x="58327" y="7193"/>
                </a:lnTo>
                <a:lnTo>
                  <a:pt x="58330" y="10120"/>
                </a:lnTo>
                <a:lnTo>
                  <a:pt x="34465" y="10120"/>
                </a:lnTo>
                <a:lnTo>
                  <a:pt x="30496" y="11062"/>
                </a:lnTo>
                <a:lnTo>
                  <a:pt x="12537" y="44797"/>
                </a:lnTo>
                <a:lnTo>
                  <a:pt x="55377" y="44797"/>
                </a:lnTo>
                <a:lnTo>
                  <a:pt x="56888" y="46583"/>
                </a:lnTo>
                <a:lnTo>
                  <a:pt x="58805" y="48666"/>
                </a:lnTo>
                <a:lnTo>
                  <a:pt x="30992" y="48666"/>
                </a:lnTo>
                <a:lnTo>
                  <a:pt x="29156" y="48815"/>
                </a:lnTo>
                <a:lnTo>
                  <a:pt x="17002" y="52536"/>
                </a:lnTo>
                <a:lnTo>
                  <a:pt x="15514" y="53230"/>
                </a:lnTo>
                <a:lnTo>
                  <a:pt x="14125" y="54024"/>
                </a:lnTo>
                <a:lnTo>
                  <a:pt x="12835" y="54917"/>
                </a:lnTo>
                <a:lnTo>
                  <a:pt x="12912" y="62408"/>
                </a:lnTo>
                <a:lnTo>
                  <a:pt x="28512" y="88701"/>
                </a:lnTo>
                <a:lnTo>
                  <a:pt x="55640" y="88701"/>
                </a:lnTo>
                <a:lnTo>
                  <a:pt x="52572" y="92124"/>
                </a:lnTo>
                <a:lnTo>
                  <a:pt x="49149" y="94555"/>
                </a:lnTo>
                <a:lnTo>
                  <a:pt x="44982" y="96440"/>
                </a:lnTo>
                <a:lnTo>
                  <a:pt x="40914" y="98226"/>
                </a:lnTo>
                <a:lnTo>
                  <a:pt x="36052" y="99119"/>
                </a:lnTo>
                <a:close/>
              </a:path>
              <a:path w="63500" h="99695">
                <a:moveTo>
                  <a:pt x="56690" y="13543"/>
                </a:moveTo>
                <a:lnTo>
                  <a:pt x="55698" y="13543"/>
                </a:lnTo>
                <a:lnTo>
                  <a:pt x="54904" y="13394"/>
                </a:lnTo>
                <a:lnTo>
                  <a:pt x="53912" y="13096"/>
                </a:lnTo>
                <a:lnTo>
                  <a:pt x="53019" y="12700"/>
                </a:lnTo>
                <a:lnTo>
                  <a:pt x="51878" y="12303"/>
                </a:lnTo>
                <a:lnTo>
                  <a:pt x="50489" y="11906"/>
                </a:lnTo>
                <a:lnTo>
                  <a:pt x="49199" y="11410"/>
                </a:lnTo>
                <a:lnTo>
                  <a:pt x="47611" y="11013"/>
                </a:lnTo>
                <a:lnTo>
                  <a:pt x="45726" y="10715"/>
                </a:lnTo>
                <a:lnTo>
                  <a:pt x="43841" y="10318"/>
                </a:lnTo>
                <a:lnTo>
                  <a:pt x="41609" y="10120"/>
                </a:lnTo>
                <a:lnTo>
                  <a:pt x="58330" y="10120"/>
                </a:lnTo>
                <a:lnTo>
                  <a:pt x="58228" y="11459"/>
                </a:lnTo>
                <a:lnTo>
                  <a:pt x="58129" y="11955"/>
                </a:lnTo>
                <a:lnTo>
                  <a:pt x="57955" y="12303"/>
                </a:lnTo>
                <a:lnTo>
                  <a:pt x="57831" y="12749"/>
                </a:lnTo>
                <a:lnTo>
                  <a:pt x="57632" y="13047"/>
                </a:lnTo>
                <a:lnTo>
                  <a:pt x="57037" y="13444"/>
                </a:lnTo>
                <a:lnTo>
                  <a:pt x="56690" y="13543"/>
                </a:lnTo>
                <a:close/>
              </a:path>
              <a:path w="63500" h="99695">
                <a:moveTo>
                  <a:pt x="55377" y="44797"/>
                </a:moveTo>
                <a:lnTo>
                  <a:pt x="12537" y="44797"/>
                </a:lnTo>
                <a:lnTo>
                  <a:pt x="13827" y="44003"/>
                </a:lnTo>
                <a:lnTo>
                  <a:pt x="15266" y="43259"/>
                </a:lnTo>
                <a:lnTo>
                  <a:pt x="16853" y="42564"/>
                </a:lnTo>
                <a:lnTo>
                  <a:pt x="18540" y="41771"/>
                </a:lnTo>
                <a:lnTo>
                  <a:pt x="20326" y="41076"/>
                </a:lnTo>
                <a:lnTo>
                  <a:pt x="24096" y="39885"/>
                </a:lnTo>
                <a:lnTo>
                  <a:pt x="26081" y="39439"/>
                </a:lnTo>
                <a:lnTo>
                  <a:pt x="28164" y="39141"/>
                </a:lnTo>
                <a:lnTo>
                  <a:pt x="30347" y="38744"/>
                </a:lnTo>
                <a:lnTo>
                  <a:pt x="32679" y="38546"/>
                </a:lnTo>
                <a:lnTo>
                  <a:pt x="40319" y="38546"/>
                </a:lnTo>
                <a:lnTo>
                  <a:pt x="44684" y="39241"/>
                </a:lnTo>
                <a:lnTo>
                  <a:pt x="51828" y="42019"/>
                </a:lnTo>
                <a:lnTo>
                  <a:pt x="54706" y="44003"/>
                </a:lnTo>
                <a:lnTo>
                  <a:pt x="55377" y="44797"/>
                </a:lnTo>
                <a:close/>
              </a:path>
              <a:path w="63500" h="99695">
                <a:moveTo>
                  <a:pt x="55640" y="88701"/>
                </a:moveTo>
                <a:lnTo>
                  <a:pt x="34763" y="88701"/>
                </a:lnTo>
                <a:lnTo>
                  <a:pt x="37491" y="88106"/>
                </a:lnTo>
                <a:lnTo>
                  <a:pt x="39773" y="86915"/>
                </a:lnTo>
                <a:lnTo>
                  <a:pt x="49000" y="75307"/>
                </a:lnTo>
                <a:lnTo>
                  <a:pt x="49794" y="72826"/>
                </a:lnTo>
                <a:lnTo>
                  <a:pt x="50130" y="70643"/>
                </a:lnTo>
                <a:lnTo>
                  <a:pt x="50191" y="64690"/>
                </a:lnTo>
                <a:lnTo>
                  <a:pt x="49868" y="62011"/>
                </a:lnTo>
                <a:lnTo>
                  <a:pt x="48703" y="57447"/>
                </a:lnTo>
                <a:lnTo>
                  <a:pt x="47711" y="55463"/>
                </a:lnTo>
                <a:lnTo>
                  <a:pt x="46321" y="53875"/>
                </a:lnTo>
                <a:lnTo>
                  <a:pt x="45032" y="52189"/>
                </a:lnTo>
                <a:lnTo>
                  <a:pt x="43246" y="50899"/>
                </a:lnTo>
                <a:lnTo>
                  <a:pt x="40964" y="50006"/>
                </a:lnTo>
                <a:lnTo>
                  <a:pt x="38781" y="49113"/>
                </a:lnTo>
                <a:lnTo>
                  <a:pt x="36052" y="48666"/>
                </a:lnTo>
                <a:lnTo>
                  <a:pt x="58805" y="48666"/>
                </a:lnTo>
                <a:lnTo>
                  <a:pt x="59197" y="49113"/>
                </a:lnTo>
                <a:lnTo>
                  <a:pt x="60758" y="51990"/>
                </a:lnTo>
                <a:lnTo>
                  <a:pt x="61680" y="55463"/>
                </a:lnTo>
                <a:lnTo>
                  <a:pt x="62643" y="58737"/>
                </a:lnTo>
                <a:lnTo>
                  <a:pt x="63099" y="62110"/>
                </a:lnTo>
                <a:lnTo>
                  <a:pt x="63139" y="70643"/>
                </a:lnTo>
                <a:lnTo>
                  <a:pt x="62494" y="74761"/>
                </a:lnTo>
                <a:lnTo>
                  <a:pt x="61171" y="78829"/>
                </a:lnTo>
                <a:lnTo>
                  <a:pt x="59915" y="82599"/>
                </a:lnTo>
                <a:lnTo>
                  <a:pt x="57930" y="86072"/>
                </a:lnTo>
                <a:lnTo>
                  <a:pt x="55640" y="88701"/>
                </a:lnTo>
                <a:close/>
              </a:path>
            </a:pathLst>
          </a:custGeom>
          <a:solidFill>
            <a:srgbClr val="888888"/>
          </a:solidFill>
        </p:spPr>
        <p:txBody>
          <a:bodyPr wrap="square" lIns="0" tIns="0" rIns="0" bIns="0" rtlCol="0"/>
          <a:p/>
        </p:txBody>
      </p:sp>
      <p:sp>
        <p:nvSpPr>
          <p:cNvPr id="11" name="Text Box 10"/>
          <p:cNvSpPr txBox="1"/>
          <p:nvPr/>
        </p:nvSpPr>
        <p:spPr>
          <a:xfrm>
            <a:off x="7097395" y="3089275"/>
            <a:ext cx="4377690" cy="2338070"/>
          </a:xfrm>
          <a:prstGeom prst="rect">
            <a:avLst/>
          </a:prstGeom>
          <a:noFill/>
        </p:spPr>
        <p:txBody>
          <a:bodyPr wrap="square" rtlCol="0">
            <a:spAutoFit/>
          </a:bodyPr>
          <a:p>
            <a:r>
              <a:rPr lang="en-IN" altLang="en-US" sz="3600">
                <a:solidFill>
                  <a:schemeClr val="tx1"/>
                </a:solidFill>
                <a:latin typeface="Times New Roman" panose="02020603050405020304" charset="0"/>
                <a:cs typeface="Times New Roman" panose="02020603050405020304" charset="0"/>
                <a:sym typeface="+mn-ea"/>
              </a:rPr>
              <a:t>ARCHITECTURE DIAGRAM </a:t>
            </a:r>
            <a:r>
              <a:rPr lang="en-IN" altLang="en-US" sz="3600">
                <a:solidFill>
                  <a:schemeClr val="tx1"/>
                </a:solidFill>
                <a:latin typeface="Times New Roman" panose="02020603050405020304" charset="0"/>
                <a:cs typeface="Times New Roman" panose="02020603050405020304" charset="0"/>
              </a:rPr>
              <a:t>Contd.</a:t>
            </a:r>
            <a:endParaRPr lang="en-IN" altLang="en-US" sz="3600">
              <a:solidFill>
                <a:schemeClr val="tx1"/>
              </a:solidFill>
              <a:latin typeface="Times New Roman" panose="02020603050405020304" charset="0"/>
              <a:cs typeface="Times New Roman" panose="02020603050405020304" charset="0"/>
            </a:endParaRPr>
          </a:p>
          <a:p>
            <a:endParaRPr lang="en-IN" altLang="en-US">
              <a:solidFill>
                <a:schemeClr val="tx1"/>
              </a:solidFill>
              <a:latin typeface="Times New Roman" panose="02020603050405020304" charset="0"/>
              <a:cs typeface="Times New Roman" panose="02020603050405020304" charset="0"/>
            </a:endParaRPr>
          </a:p>
          <a:p>
            <a:r>
              <a:rPr lang="en-IN" altLang="en-US" sz="2800">
                <a:solidFill>
                  <a:schemeClr val="tx1"/>
                </a:solidFill>
                <a:latin typeface="Times New Roman" panose="02020603050405020304" charset="0"/>
                <a:cs typeface="Times New Roman" panose="02020603050405020304" charset="0"/>
              </a:rPr>
              <a:t>ER Diagram for the food and shelter service</a:t>
            </a:r>
            <a:endParaRPr lang="en-IN" altLang="en-US" sz="2800">
              <a:solidFill>
                <a:schemeClr val="tx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ectangles 1"/>
          <p:cNvSpPr/>
          <p:nvPr/>
        </p:nvSpPr>
        <p:spPr>
          <a:xfrm>
            <a:off x="19685" y="26035"/>
            <a:ext cx="12152630" cy="6805930"/>
          </a:xfrm>
          <a:prstGeom prst="rect">
            <a:avLst/>
          </a:prstGeom>
          <a:solidFill>
            <a:schemeClr val="bg1">
              <a:alpha val="27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p>
            <a:pPr algn="ctr"/>
            <a:r>
              <a:rPr lang="en-IN" altLang="en-US" sz="4400">
                <a:solidFill>
                  <a:srgbClr val="00B050"/>
                </a:solidFill>
                <a:latin typeface="Times New Roman" panose="02020603050405020304" charset="0"/>
                <a:cs typeface="Times New Roman" panose="02020603050405020304" charset="0"/>
              </a:rPr>
              <a:t>SolveRx Shelter and Food Service</a:t>
            </a:r>
            <a:endParaRPr lang="en-IN" altLang="en-US" sz="4400">
              <a:solidFill>
                <a:srgbClr val="00B050"/>
              </a:solidFill>
              <a:latin typeface="Times New Roman" panose="02020603050405020304" charset="0"/>
              <a:cs typeface="Times New Roman" panose="02020603050405020304" charset="0"/>
            </a:endParaRPr>
          </a:p>
        </p:txBody>
      </p:sp>
      <p:sp>
        <p:nvSpPr>
          <p:cNvPr id="8" name="object 6"/>
          <p:cNvSpPr/>
          <p:nvPr/>
        </p:nvSpPr>
        <p:spPr>
          <a:xfrm>
            <a:off x="11198983" y="6497085"/>
            <a:ext cx="63500" cy="99695"/>
          </a:xfrm>
          <a:custGeom>
            <a:avLst/>
            <a:gdLst/>
            <a:ahLst/>
            <a:cxnLst/>
            <a:rect l="l" t="t" r="r" b="b"/>
            <a:pathLst>
              <a:path w="63500" h="99695">
                <a:moveTo>
                  <a:pt x="36052" y="99119"/>
                </a:moveTo>
                <a:lnTo>
                  <a:pt x="26428" y="99119"/>
                </a:lnTo>
                <a:lnTo>
                  <a:pt x="22906" y="98623"/>
                </a:lnTo>
                <a:lnTo>
                  <a:pt x="124" y="62408"/>
                </a:lnTo>
                <a:lnTo>
                  <a:pt x="0" y="46583"/>
                </a:lnTo>
                <a:lnTo>
                  <a:pt x="86" y="44797"/>
                </a:lnTo>
                <a:lnTo>
                  <a:pt x="14919" y="8334"/>
                </a:lnTo>
                <a:lnTo>
                  <a:pt x="17895" y="5754"/>
                </a:lnTo>
                <a:lnTo>
                  <a:pt x="21417" y="3720"/>
                </a:lnTo>
                <a:lnTo>
                  <a:pt x="29653" y="744"/>
                </a:lnTo>
                <a:lnTo>
                  <a:pt x="34465" y="0"/>
                </a:lnTo>
                <a:lnTo>
                  <a:pt x="41708" y="0"/>
                </a:lnTo>
                <a:lnTo>
                  <a:pt x="54656" y="2530"/>
                </a:lnTo>
                <a:lnTo>
                  <a:pt x="55747" y="2926"/>
                </a:lnTo>
                <a:lnTo>
                  <a:pt x="56442" y="3274"/>
                </a:lnTo>
                <a:lnTo>
                  <a:pt x="56739" y="3571"/>
                </a:lnTo>
                <a:lnTo>
                  <a:pt x="57136" y="3770"/>
                </a:lnTo>
                <a:lnTo>
                  <a:pt x="57434" y="4067"/>
                </a:lnTo>
                <a:lnTo>
                  <a:pt x="57632" y="4464"/>
                </a:lnTo>
                <a:lnTo>
                  <a:pt x="57831" y="4762"/>
                </a:lnTo>
                <a:lnTo>
                  <a:pt x="57980" y="5109"/>
                </a:lnTo>
                <a:lnTo>
                  <a:pt x="58079" y="5506"/>
                </a:lnTo>
                <a:lnTo>
                  <a:pt x="58178" y="5804"/>
                </a:lnTo>
                <a:lnTo>
                  <a:pt x="58228" y="6697"/>
                </a:lnTo>
                <a:lnTo>
                  <a:pt x="58327" y="7193"/>
                </a:lnTo>
                <a:lnTo>
                  <a:pt x="58330" y="10120"/>
                </a:lnTo>
                <a:lnTo>
                  <a:pt x="34465" y="10120"/>
                </a:lnTo>
                <a:lnTo>
                  <a:pt x="30496" y="11062"/>
                </a:lnTo>
                <a:lnTo>
                  <a:pt x="12537" y="44797"/>
                </a:lnTo>
                <a:lnTo>
                  <a:pt x="55377" y="44797"/>
                </a:lnTo>
                <a:lnTo>
                  <a:pt x="56888" y="46583"/>
                </a:lnTo>
                <a:lnTo>
                  <a:pt x="58805" y="48666"/>
                </a:lnTo>
                <a:lnTo>
                  <a:pt x="30992" y="48666"/>
                </a:lnTo>
                <a:lnTo>
                  <a:pt x="29156" y="48815"/>
                </a:lnTo>
                <a:lnTo>
                  <a:pt x="17002" y="52536"/>
                </a:lnTo>
                <a:lnTo>
                  <a:pt x="15514" y="53230"/>
                </a:lnTo>
                <a:lnTo>
                  <a:pt x="14125" y="54024"/>
                </a:lnTo>
                <a:lnTo>
                  <a:pt x="12835" y="54917"/>
                </a:lnTo>
                <a:lnTo>
                  <a:pt x="12912" y="62408"/>
                </a:lnTo>
                <a:lnTo>
                  <a:pt x="28512" y="88701"/>
                </a:lnTo>
                <a:lnTo>
                  <a:pt x="55640" y="88701"/>
                </a:lnTo>
                <a:lnTo>
                  <a:pt x="52572" y="92124"/>
                </a:lnTo>
                <a:lnTo>
                  <a:pt x="49149" y="94555"/>
                </a:lnTo>
                <a:lnTo>
                  <a:pt x="44982" y="96440"/>
                </a:lnTo>
                <a:lnTo>
                  <a:pt x="40914" y="98226"/>
                </a:lnTo>
                <a:lnTo>
                  <a:pt x="36052" y="99119"/>
                </a:lnTo>
                <a:close/>
              </a:path>
              <a:path w="63500" h="99695">
                <a:moveTo>
                  <a:pt x="56690" y="13543"/>
                </a:moveTo>
                <a:lnTo>
                  <a:pt x="55698" y="13543"/>
                </a:lnTo>
                <a:lnTo>
                  <a:pt x="54904" y="13394"/>
                </a:lnTo>
                <a:lnTo>
                  <a:pt x="53912" y="13096"/>
                </a:lnTo>
                <a:lnTo>
                  <a:pt x="53019" y="12700"/>
                </a:lnTo>
                <a:lnTo>
                  <a:pt x="51878" y="12303"/>
                </a:lnTo>
                <a:lnTo>
                  <a:pt x="50489" y="11906"/>
                </a:lnTo>
                <a:lnTo>
                  <a:pt x="49199" y="11410"/>
                </a:lnTo>
                <a:lnTo>
                  <a:pt x="47611" y="11013"/>
                </a:lnTo>
                <a:lnTo>
                  <a:pt x="45726" y="10715"/>
                </a:lnTo>
                <a:lnTo>
                  <a:pt x="43841" y="10318"/>
                </a:lnTo>
                <a:lnTo>
                  <a:pt x="41609" y="10120"/>
                </a:lnTo>
                <a:lnTo>
                  <a:pt x="58330" y="10120"/>
                </a:lnTo>
                <a:lnTo>
                  <a:pt x="58228" y="11459"/>
                </a:lnTo>
                <a:lnTo>
                  <a:pt x="58129" y="11955"/>
                </a:lnTo>
                <a:lnTo>
                  <a:pt x="57955" y="12303"/>
                </a:lnTo>
                <a:lnTo>
                  <a:pt x="57831" y="12749"/>
                </a:lnTo>
                <a:lnTo>
                  <a:pt x="57632" y="13047"/>
                </a:lnTo>
                <a:lnTo>
                  <a:pt x="57037" y="13444"/>
                </a:lnTo>
                <a:lnTo>
                  <a:pt x="56690" y="13543"/>
                </a:lnTo>
                <a:close/>
              </a:path>
              <a:path w="63500" h="99695">
                <a:moveTo>
                  <a:pt x="55377" y="44797"/>
                </a:moveTo>
                <a:lnTo>
                  <a:pt x="12537" y="44797"/>
                </a:lnTo>
                <a:lnTo>
                  <a:pt x="13827" y="44003"/>
                </a:lnTo>
                <a:lnTo>
                  <a:pt x="15266" y="43259"/>
                </a:lnTo>
                <a:lnTo>
                  <a:pt x="16853" y="42564"/>
                </a:lnTo>
                <a:lnTo>
                  <a:pt x="18540" y="41771"/>
                </a:lnTo>
                <a:lnTo>
                  <a:pt x="20326" y="41076"/>
                </a:lnTo>
                <a:lnTo>
                  <a:pt x="24096" y="39885"/>
                </a:lnTo>
                <a:lnTo>
                  <a:pt x="26081" y="39439"/>
                </a:lnTo>
                <a:lnTo>
                  <a:pt x="28164" y="39141"/>
                </a:lnTo>
                <a:lnTo>
                  <a:pt x="30347" y="38744"/>
                </a:lnTo>
                <a:lnTo>
                  <a:pt x="32679" y="38546"/>
                </a:lnTo>
                <a:lnTo>
                  <a:pt x="40319" y="38546"/>
                </a:lnTo>
                <a:lnTo>
                  <a:pt x="44684" y="39241"/>
                </a:lnTo>
                <a:lnTo>
                  <a:pt x="51828" y="42019"/>
                </a:lnTo>
                <a:lnTo>
                  <a:pt x="54706" y="44003"/>
                </a:lnTo>
                <a:lnTo>
                  <a:pt x="55377" y="44797"/>
                </a:lnTo>
                <a:close/>
              </a:path>
              <a:path w="63500" h="99695">
                <a:moveTo>
                  <a:pt x="55640" y="88701"/>
                </a:moveTo>
                <a:lnTo>
                  <a:pt x="34763" y="88701"/>
                </a:lnTo>
                <a:lnTo>
                  <a:pt x="37491" y="88106"/>
                </a:lnTo>
                <a:lnTo>
                  <a:pt x="39773" y="86915"/>
                </a:lnTo>
                <a:lnTo>
                  <a:pt x="49000" y="75307"/>
                </a:lnTo>
                <a:lnTo>
                  <a:pt x="49794" y="72826"/>
                </a:lnTo>
                <a:lnTo>
                  <a:pt x="50130" y="70643"/>
                </a:lnTo>
                <a:lnTo>
                  <a:pt x="50191" y="64690"/>
                </a:lnTo>
                <a:lnTo>
                  <a:pt x="49868" y="62011"/>
                </a:lnTo>
                <a:lnTo>
                  <a:pt x="48703" y="57447"/>
                </a:lnTo>
                <a:lnTo>
                  <a:pt x="47711" y="55463"/>
                </a:lnTo>
                <a:lnTo>
                  <a:pt x="46321" y="53875"/>
                </a:lnTo>
                <a:lnTo>
                  <a:pt x="45032" y="52189"/>
                </a:lnTo>
                <a:lnTo>
                  <a:pt x="43246" y="50899"/>
                </a:lnTo>
                <a:lnTo>
                  <a:pt x="40964" y="50006"/>
                </a:lnTo>
                <a:lnTo>
                  <a:pt x="38781" y="49113"/>
                </a:lnTo>
                <a:lnTo>
                  <a:pt x="36052" y="48666"/>
                </a:lnTo>
                <a:lnTo>
                  <a:pt x="58805" y="48666"/>
                </a:lnTo>
                <a:lnTo>
                  <a:pt x="59197" y="49113"/>
                </a:lnTo>
                <a:lnTo>
                  <a:pt x="60758" y="51990"/>
                </a:lnTo>
                <a:lnTo>
                  <a:pt x="61680" y="55463"/>
                </a:lnTo>
                <a:lnTo>
                  <a:pt x="62643" y="58737"/>
                </a:lnTo>
                <a:lnTo>
                  <a:pt x="63099" y="62110"/>
                </a:lnTo>
                <a:lnTo>
                  <a:pt x="63139" y="70643"/>
                </a:lnTo>
                <a:lnTo>
                  <a:pt x="62494" y="74761"/>
                </a:lnTo>
                <a:lnTo>
                  <a:pt x="61171" y="78829"/>
                </a:lnTo>
                <a:lnTo>
                  <a:pt x="59915" y="82599"/>
                </a:lnTo>
                <a:lnTo>
                  <a:pt x="57930" y="86072"/>
                </a:lnTo>
                <a:lnTo>
                  <a:pt x="55640" y="88701"/>
                </a:lnTo>
                <a:close/>
              </a:path>
            </a:pathLst>
          </a:custGeom>
          <a:solidFill>
            <a:srgbClr val="888888"/>
          </a:solidFill>
        </p:spPr>
        <p:txBody>
          <a:bodyPr wrap="square" lIns="0" tIns="0" rIns="0" bIns="0" rtlCol="0"/>
          <a:p/>
        </p:txBody>
      </p:sp>
      <p:sp>
        <p:nvSpPr>
          <p:cNvPr id="17" name="Text Box 16"/>
          <p:cNvSpPr txBox="1"/>
          <p:nvPr/>
        </p:nvSpPr>
        <p:spPr>
          <a:xfrm>
            <a:off x="460375" y="375285"/>
            <a:ext cx="6074410" cy="645160"/>
          </a:xfrm>
          <a:prstGeom prst="rect">
            <a:avLst/>
          </a:prstGeom>
          <a:noFill/>
        </p:spPr>
        <p:txBody>
          <a:bodyPr wrap="square" rtlCol="0">
            <a:spAutoFit/>
          </a:bodyPr>
          <a:p>
            <a:r>
              <a:rPr lang="en-IN" altLang="en-US" sz="3600">
                <a:solidFill>
                  <a:schemeClr val="tx1"/>
                </a:solidFill>
                <a:latin typeface="Times New Roman" panose="02020603050405020304" charset="0"/>
                <a:cs typeface="Times New Roman" panose="02020603050405020304" charset="0"/>
              </a:rPr>
              <a:t>BUSINESS MODEL</a:t>
            </a:r>
            <a:endParaRPr lang="en-IN" altLang="en-US" sz="3600">
              <a:solidFill>
                <a:schemeClr val="tx1"/>
              </a:solidFill>
              <a:latin typeface="Times New Roman" panose="02020603050405020304" charset="0"/>
              <a:cs typeface="Times New Roman" panose="02020603050405020304" charset="0"/>
            </a:endParaRPr>
          </a:p>
        </p:txBody>
      </p:sp>
      <p:sp>
        <p:nvSpPr>
          <p:cNvPr id="12" name="Text Box 11"/>
          <p:cNvSpPr txBox="1"/>
          <p:nvPr/>
        </p:nvSpPr>
        <p:spPr>
          <a:xfrm>
            <a:off x="460375" y="1020445"/>
            <a:ext cx="11443970" cy="5631180"/>
          </a:xfrm>
          <a:prstGeom prst="rect">
            <a:avLst/>
          </a:prstGeom>
          <a:noFill/>
        </p:spPr>
        <p:txBody>
          <a:bodyPr wrap="square" rtlCol="0">
            <a:sp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To find shelter one must visit our website for online registration or send a message/missed call on our helpline number and the customer care will get back to the customer based on the customer's choice of medium, i.e., in case of text message a format will be sent back to the customer according to which he can send his personal details for registration and in case of voice call the customer care would register him/her according to the details given and his detaols are stored in the database.</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After the registration process, customer's location is known either by gps, text or voice call with the customer care.</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Accordingly, the nearest available shelter is searched and allotted to the customer and details sent.</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The shelters other than the ones temporarily donated would be constructed through 3D printing and are completely recycleable.</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The shelters would be built to accomodate individuals as well as families accordingly. And each registered customer is isolated from other customers in different shelter homes keeping in view of physical distancing regulations. These can also be used as self quarantine wards if they test positive for COVID-19.</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They will be accomodated with in-house vertical farming chambers where they can grow their own food.</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Other than that, our food service would produce crops, fish and cooked food for conumption of residents with shortage. </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They can get a source of income for the time being if they are willing to work at the vertical farm.</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Thus, our business model completely solves the problem of providing food and shelter during the pandemic.</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Our model is better that the other companies providing cooked food because they cannot solve the problem of shortage of raw ingredients while keeping it cost effective while our model ensures food at low prices because we don't need to spend on buying raw materials, transportation, irrigation, insectisides and pesticides and many other expenditures making it cost effective and more nuttritious since they are freshly available for consumption.</a:t>
            </a:r>
            <a:endParaRPr lang="en-IN" altLang="en-US">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593487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noAutofit/>
          </a:bodyPr>
          <a:lstStyle/>
          <a:p>
            <a:pPr algn="ctr"/>
            <a:endParaRPr lang="zh-CN" altLang="en-US" sz="2160">
              <a:latin typeface="Calibri" panose="020F0502020204030204" charset="0"/>
              <a:ea typeface="Calibri" panose="020F0502020204030204" charset="0"/>
            </a:endParaRPr>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2844" y="19856"/>
            <a:ext cx="4569515" cy="6858000"/>
          </a:xfrm>
          <a:prstGeom prst="rect">
            <a:avLst/>
          </a:prstGeom>
        </p:spPr>
      </p:pic>
      <p:sp>
        <p:nvSpPr>
          <p:cNvPr id="9" name="文本框 8"/>
          <p:cNvSpPr txBox="1"/>
          <p:nvPr/>
        </p:nvSpPr>
        <p:spPr>
          <a:xfrm>
            <a:off x="5886450" y="2414270"/>
            <a:ext cx="6176010" cy="1106805"/>
          </a:xfrm>
          <a:prstGeom prst="rect">
            <a:avLst/>
          </a:prstGeom>
          <a:noFill/>
        </p:spPr>
        <p:txBody>
          <a:bodyPr wrap="square" rtlCol="0">
            <a:spAutoFit/>
          </a:bodyPr>
          <a:lstStyle/>
          <a:p>
            <a:r>
              <a:rPr lang="en-US" sz="6600" spc="360" dirty="0">
                <a:solidFill>
                  <a:srgbClr val="167052"/>
                </a:solidFill>
                <a:latin typeface="Times New Roman" panose="02020603050405020304" charset="0"/>
                <a:ea typeface="Calibri" panose="020F0502020204030204" charset="0"/>
                <a:cs typeface="Times New Roman" panose="02020603050405020304" charset="0"/>
              </a:rPr>
              <a:t>THANK YOU</a:t>
            </a:r>
            <a:endParaRPr lang="en-US" sz="6600" spc="360" dirty="0">
              <a:solidFill>
                <a:srgbClr val="167052"/>
              </a:solidFill>
              <a:latin typeface="Times New Roman" panose="02020603050405020304" charset="0"/>
              <a:ea typeface="Calibri" panose="020F0502020204030204" charset="0"/>
              <a:cs typeface="Times New Roman" panose="02020603050405020304" charset="0"/>
            </a:endParaRPr>
          </a:p>
        </p:txBody>
      </p:sp>
      <p:sp>
        <p:nvSpPr>
          <p:cNvPr id="12" name="矩形 11"/>
          <p:cNvSpPr/>
          <p:nvPr/>
        </p:nvSpPr>
        <p:spPr>
          <a:xfrm>
            <a:off x="8567240" y="5678522"/>
            <a:ext cx="3045600" cy="1179478"/>
          </a:xfrm>
          <a:prstGeom prst="rect">
            <a:avLst/>
          </a:prstGeom>
          <a:solidFill>
            <a:srgbClr val="16705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noAutofit/>
          </a:bodyPr>
          <a:lstStyle/>
          <a:p>
            <a:pPr algn="ctr"/>
            <a:endParaRPr lang="zh-CN" altLang="en-US" sz="2160">
              <a:latin typeface="Calibri" panose="020F0502020204030204" charset="0"/>
              <a:ea typeface="Calibri" panose="020F0502020204030204" charset="0"/>
            </a:endParaRPr>
          </a:p>
        </p:txBody>
      </p:sp>
      <p:sp>
        <p:nvSpPr>
          <p:cNvPr id="11" name="文本框 10"/>
          <p:cNvSpPr txBox="1"/>
          <p:nvPr/>
        </p:nvSpPr>
        <p:spPr>
          <a:xfrm>
            <a:off x="9018905" y="6099810"/>
            <a:ext cx="2230755" cy="337185"/>
          </a:xfrm>
          <a:prstGeom prst="rect">
            <a:avLst/>
          </a:prstGeom>
          <a:noFill/>
        </p:spPr>
        <p:txBody>
          <a:bodyPr wrap="square" rtlCol="0">
            <a:spAutoFit/>
          </a:bodyPr>
          <a:lstStyle/>
          <a:p>
            <a:r>
              <a:rPr lang="en-IN" altLang="en-US" sz="1600" b="1" kern="1000" spc="400" dirty="0">
                <a:solidFill>
                  <a:schemeClr val="bg1"/>
                </a:solidFill>
                <a:uFillTx/>
                <a:latin typeface="Times New Roman" panose="02020603050405020304" charset="0"/>
                <a:ea typeface="Calibri" panose="020F0502020204030204" charset="0"/>
                <a:cs typeface="Times New Roman" panose="02020603050405020304" charset="0"/>
              </a:rPr>
              <a:t>Team: SolveRx</a:t>
            </a:r>
            <a:endParaRPr lang="en-IN" altLang="en-US" sz="1600" b="1" kern="1000" spc="400" dirty="0">
              <a:solidFill>
                <a:schemeClr val="bg1"/>
              </a:solidFill>
              <a:uFillTx/>
              <a:latin typeface="Times New Roman" panose="02020603050405020304" charset="0"/>
              <a:ea typeface="Calibri" panose="020F05020202040302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593487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noAutofit/>
          </a:bodyPr>
          <a:lstStyle/>
          <a:p>
            <a:pPr algn="ctr"/>
            <a:endParaRPr lang="zh-CN" altLang="en-US" sz="2160">
              <a:latin typeface="Calibri" panose="020F0502020204030204" charset="0"/>
              <a:ea typeface="Calibri" panose="020F0502020204030204" charset="0"/>
            </a:endParaRPr>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2844" y="19856"/>
            <a:ext cx="4569515" cy="6858000"/>
          </a:xfrm>
          <a:prstGeom prst="rect">
            <a:avLst/>
          </a:prstGeom>
        </p:spPr>
      </p:pic>
      <p:sp>
        <p:nvSpPr>
          <p:cNvPr id="12" name="矩形 11"/>
          <p:cNvSpPr/>
          <p:nvPr/>
        </p:nvSpPr>
        <p:spPr>
          <a:xfrm>
            <a:off x="8567240" y="5678522"/>
            <a:ext cx="3045600" cy="1179478"/>
          </a:xfrm>
          <a:prstGeom prst="rect">
            <a:avLst/>
          </a:prstGeom>
          <a:solidFill>
            <a:srgbClr val="16705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noAutofit/>
          </a:bodyPr>
          <a:lstStyle/>
          <a:p>
            <a:pPr algn="ctr"/>
            <a:endParaRPr lang="zh-CN" altLang="en-US" sz="2160">
              <a:latin typeface="Calibri" panose="020F0502020204030204" charset="0"/>
              <a:ea typeface="Calibri" panose="020F0502020204030204" charset="0"/>
            </a:endParaRPr>
          </a:p>
        </p:txBody>
      </p:sp>
      <p:sp>
        <p:nvSpPr>
          <p:cNvPr id="11" name="文本框 10"/>
          <p:cNvSpPr txBox="1"/>
          <p:nvPr/>
        </p:nvSpPr>
        <p:spPr>
          <a:xfrm>
            <a:off x="8645525" y="6094095"/>
            <a:ext cx="3043555" cy="337185"/>
          </a:xfrm>
          <a:prstGeom prst="rect">
            <a:avLst/>
          </a:prstGeom>
          <a:noFill/>
        </p:spPr>
        <p:txBody>
          <a:bodyPr wrap="square" rtlCol="0">
            <a:spAutoFit/>
          </a:bodyPr>
          <a:lstStyle/>
          <a:p>
            <a:pPr algn="ctr"/>
            <a:r>
              <a:rPr lang="en-IN" altLang="en-US" sz="1600" b="1" kern="1000" spc="400" dirty="0">
                <a:solidFill>
                  <a:schemeClr val="bg1"/>
                </a:solidFill>
                <a:uFillTx/>
                <a:latin typeface="Times New Roman" panose="02020603050405020304" charset="0"/>
                <a:ea typeface="Calibri" panose="020F0502020204030204" charset="0"/>
                <a:cs typeface="Times New Roman" panose="02020603050405020304" charset="0"/>
                <a:sym typeface="+mn-ea"/>
              </a:rPr>
              <a:t>Theme: Healthcare</a:t>
            </a:r>
            <a:endParaRPr lang="en-IN" altLang="en-US" sz="1600" b="1" kern="1000" spc="400" dirty="0">
              <a:solidFill>
                <a:schemeClr val="bg1"/>
              </a:solidFill>
              <a:uFillTx/>
              <a:latin typeface="Times New Roman" panose="02020603050405020304" charset="0"/>
              <a:ea typeface="Calibri" panose="020F0502020204030204" charset="0"/>
              <a:cs typeface="Times New Roman" panose="02020603050405020304" charset="0"/>
            </a:endParaRPr>
          </a:p>
        </p:txBody>
      </p:sp>
      <p:sp>
        <p:nvSpPr>
          <p:cNvPr id="13" name="Text Box 12"/>
          <p:cNvSpPr txBox="1"/>
          <p:nvPr/>
        </p:nvSpPr>
        <p:spPr>
          <a:xfrm>
            <a:off x="7359015" y="2067560"/>
            <a:ext cx="3282315" cy="460375"/>
          </a:xfrm>
          <a:prstGeom prst="rect">
            <a:avLst/>
          </a:prstGeom>
          <a:noFill/>
        </p:spPr>
        <p:txBody>
          <a:bodyPr wrap="square" rtlCol="0">
            <a:spAutoFit/>
          </a:bodyPr>
          <a:p>
            <a:r>
              <a:rPr lang="en-IN" altLang="en-US" sz="2400">
                <a:latin typeface="Times New Roman" panose="02020603050405020304" charset="0"/>
                <a:cs typeface="Times New Roman" panose="02020603050405020304" charset="0"/>
              </a:rPr>
              <a:t>Drishti Kishore</a:t>
            </a:r>
            <a:endParaRPr lang="en-IN" altLang="en-US" sz="2400">
              <a:latin typeface="Times New Roman" panose="02020603050405020304" charset="0"/>
              <a:cs typeface="Times New Roman" panose="02020603050405020304" charset="0"/>
            </a:endParaRPr>
          </a:p>
        </p:txBody>
      </p:sp>
      <p:sp>
        <p:nvSpPr>
          <p:cNvPr id="14" name="Text Box 13"/>
          <p:cNvSpPr txBox="1"/>
          <p:nvPr/>
        </p:nvSpPr>
        <p:spPr>
          <a:xfrm>
            <a:off x="7359015" y="2624455"/>
            <a:ext cx="2284730" cy="460375"/>
          </a:xfrm>
          <a:prstGeom prst="rect">
            <a:avLst/>
          </a:prstGeom>
          <a:noFill/>
        </p:spPr>
        <p:txBody>
          <a:bodyPr wrap="square" rtlCol="0">
            <a:spAutoFit/>
          </a:bodyPr>
          <a:p>
            <a:r>
              <a:rPr lang="en-IN" altLang="en-US" sz="2400">
                <a:latin typeface="Times New Roman" panose="02020603050405020304" charset="0"/>
                <a:cs typeface="Times New Roman" panose="02020603050405020304" charset="0"/>
              </a:rPr>
              <a:t>Tanisha Banik</a:t>
            </a:r>
            <a:endParaRPr lang="en-IN" altLang="en-US" sz="2400">
              <a:latin typeface="Times New Roman" panose="02020603050405020304" charset="0"/>
              <a:cs typeface="Times New Roman" panose="02020603050405020304" charset="0"/>
            </a:endParaRPr>
          </a:p>
        </p:txBody>
      </p:sp>
      <p:sp>
        <p:nvSpPr>
          <p:cNvPr id="15" name="Text Box 14"/>
          <p:cNvSpPr txBox="1"/>
          <p:nvPr/>
        </p:nvSpPr>
        <p:spPr>
          <a:xfrm>
            <a:off x="7359015" y="3202940"/>
            <a:ext cx="3513455" cy="460375"/>
          </a:xfrm>
          <a:prstGeom prst="rect">
            <a:avLst/>
          </a:prstGeom>
          <a:noFill/>
        </p:spPr>
        <p:txBody>
          <a:bodyPr wrap="square" rtlCol="0">
            <a:spAutoFit/>
          </a:bodyPr>
          <a:p>
            <a:r>
              <a:rPr lang="en-IN" altLang="en-US" sz="2400">
                <a:latin typeface="Times New Roman" panose="02020603050405020304" charset="0"/>
                <a:cs typeface="Times New Roman" panose="02020603050405020304" charset="0"/>
              </a:rPr>
              <a:t>Siddhi Vinayak Tripathi</a:t>
            </a:r>
            <a:endParaRPr lang="en-IN" altLang="en-US" sz="2400">
              <a:latin typeface="Times New Roman" panose="02020603050405020304" charset="0"/>
              <a:cs typeface="Times New Roman" panose="02020603050405020304" charset="0"/>
            </a:endParaRPr>
          </a:p>
        </p:txBody>
      </p:sp>
      <p:sp>
        <p:nvSpPr>
          <p:cNvPr id="16" name="Text Box 15"/>
          <p:cNvSpPr txBox="1"/>
          <p:nvPr/>
        </p:nvSpPr>
        <p:spPr>
          <a:xfrm>
            <a:off x="7359015" y="3741420"/>
            <a:ext cx="3513455" cy="460375"/>
          </a:xfrm>
          <a:prstGeom prst="rect">
            <a:avLst/>
          </a:prstGeom>
          <a:noFill/>
        </p:spPr>
        <p:txBody>
          <a:bodyPr wrap="square" rtlCol="0">
            <a:spAutoFit/>
          </a:bodyPr>
          <a:p>
            <a:r>
              <a:rPr lang="en-IN" altLang="en-US" sz="2400">
                <a:latin typeface="Times New Roman" panose="02020603050405020304" charset="0"/>
                <a:cs typeface="Times New Roman" panose="02020603050405020304" charset="0"/>
              </a:rPr>
              <a:t>Venkatesh Chakrabarty</a:t>
            </a:r>
            <a:endParaRPr lang="en-IN" altLang="en-US" sz="2400">
              <a:latin typeface="Times New Roman" panose="02020603050405020304" charset="0"/>
              <a:cs typeface="Times New Roman" panose="02020603050405020304" charset="0"/>
            </a:endParaRPr>
          </a:p>
        </p:txBody>
      </p:sp>
      <p:sp>
        <p:nvSpPr>
          <p:cNvPr id="2" name="矩形 11"/>
          <p:cNvSpPr/>
          <p:nvPr/>
        </p:nvSpPr>
        <p:spPr>
          <a:xfrm>
            <a:off x="5881825" y="-283"/>
            <a:ext cx="3045600" cy="1179478"/>
          </a:xfrm>
          <a:prstGeom prst="rect">
            <a:avLst/>
          </a:prstGeom>
          <a:solidFill>
            <a:srgbClr val="16705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noAutofit/>
          </a:bodyPr>
          <a:p>
            <a:pPr algn="ctr"/>
            <a:r>
              <a:rPr lang="en-IN" altLang="zh-CN" sz="2160">
                <a:latin typeface="Times New Roman" panose="02020603050405020304" charset="0"/>
                <a:ea typeface="Calibri" panose="020F0502020204030204" charset="0"/>
                <a:cs typeface="Times New Roman" panose="02020603050405020304" charset="0"/>
              </a:rPr>
              <a:t>TEAM</a:t>
            </a:r>
            <a:endParaRPr lang="en-IN" altLang="zh-CN" sz="2160">
              <a:latin typeface="Times New Roman" panose="02020603050405020304" charset="0"/>
              <a:ea typeface="Calibri" panose="020F05020202040302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Rectangles 2"/>
          <p:cNvSpPr/>
          <p:nvPr/>
        </p:nvSpPr>
        <p:spPr>
          <a:xfrm>
            <a:off x="10160" y="0"/>
            <a:ext cx="12192000" cy="6845935"/>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en-US"/>
          </a:p>
        </p:txBody>
      </p:sp>
      <p:sp>
        <p:nvSpPr>
          <p:cNvPr id="8" name="object 6"/>
          <p:cNvSpPr/>
          <p:nvPr/>
        </p:nvSpPr>
        <p:spPr>
          <a:xfrm>
            <a:off x="11198607" y="6496948"/>
            <a:ext cx="60325" cy="99695"/>
          </a:xfrm>
          <a:custGeom>
            <a:avLst/>
            <a:gdLst/>
            <a:ahLst/>
            <a:cxnLst/>
            <a:rect l="l" t="t" r="r" b="b"/>
            <a:pathLst>
              <a:path w="60325" h="99695">
                <a:moveTo>
                  <a:pt x="5223" y="18752"/>
                </a:moveTo>
                <a:lnTo>
                  <a:pt x="4330" y="18752"/>
                </a:lnTo>
                <a:lnTo>
                  <a:pt x="3982" y="18702"/>
                </a:lnTo>
                <a:lnTo>
                  <a:pt x="2751" y="11162"/>
                </a:lnTo>
                <a:lnTo>
                  <a:pt x="2841" y="10666"/>
                </a:lnTo>
                <a:lnTo>
                  <a:pt x="2940" y="10269"/>
                </a:lnTo>
                <a:lnTo>
                  <a:pt x="3139" y="9773"/>
                </a:lnTo>
                <a:lnTo>
                  <a:pt x="3337" y="9376"/>
                </a:lnTo>
                <a:lnTo>
                  <a:pt x="3536" y="9078"/>
                </a:lnTo>
                <a:lnTo>
                  <a:pt x="3771" y="8632"/>
                </a:lnTo>
                <a:lnTo>
                  <a:pt x="25661" y="0"/>
                </a:lnTo>
                <a:lnTo>
                  <a:pt x="33301" y="0"/>
                </a:lnTo>
                <a:lnTo>
                  <a:pt x="37221" y="595"/>
                </a:lnTo>
                <a:lnTo>
                  <a:pt x="40594" y="1785"/>
                </a:lnTo>
                <a:lnTo>
                  <a:pt x="43967" y="2877"/>
                </a:lnTo>
                <a:lnTo>
                  <a:pt x="46795" y="4464"/>
                </a:lnTo>
                <a:lnTo>
                  <a:pt x="51359" y="8632"/>
                </a:lnTo>
                <a:lnTo>
                  <a:pt x="52649" y="10566"/>
                </a:lnTo>
                <a:lnTo>
                  <a:pt x="23429" y="10566"/>
                </a:lnTo>
                <a:lnTo>
                  <a:pt x="20800" y="11013"/>
                </a:lnTo>
                <a:lnTo>
                  <a:pt x="7256" y="17561"/>
                </a:lnTo>
                <a:lnTo>
                  <a:pt x="6066" y="18355"/>
                </a:lnTo>
                <a:lnTo>
                  <a:pt x="5223" y="18752"/>
                </a:lnTo>
                <a:close/>
              </a:path>
              <a:path w="60325" h="99695">
                <a:moveTo>
                  <a:pt x="54363" y="88552"/>
                </a:moveTo>
                <a:lnTo>
                  <a:pt x="29283" y="88552"/>
                </a:lnTo>
                <a:lnTo>
                  <a:pt x="32160" y="88155"/>
                </a:lnTo>
                <a:lnTo>
                  <a:pt x="34641" y="87362"/>
                </a:lnTo>
                <a:lnTo>
                  <a:pt x="44612" y="78283"/>
                </a:lnTo>
                <a:lnTo>
                  <a:pt x="45505" y="76200"/>
                </a:lnTo>
                <a:lnTo>
                  <a:pt x="45952" y="73917"/>
                </a:lnTo>
                <a:lnTo>
                  <a:pt x="45952" y="68659"/>
                </a:lnTo>
                <a:lnTo>
                  <a:pt x="45406" y="66178"/>
                </a:lnTo>
                <a:lnTo>
                  <a:pt x="44315" y="63996"/>
                </a:lnTo>
                <a:lnTo>
                  <a:pt x="43323" y="61813"/>
                </a:lnTo>
                <a:lnTo>
                  <a:pt x="41785" y="59928"/>
                </a:lnTo>
                <a:lnTo>
                  <a:pt x="37617" y="56753"/>
                </a:lnTo>
                <a:lnTo>
                  <a:pt x="35087" y="55562"/>
                </a:lnTo>
                <a:lnTo>
                  <a:pt x="32111" y="54768"/>
                </a:lnTo>
                <a:lnTo>
                  <a:pt x="29134" y="53875"/>
                </a:lnTo>
                <a:lnTo>
                  <a:pt x="25711" y="53429"/>
                </a:lnTo>
                <a:lnTo>
                  <a:pt x="12366" y="53429"/>
                </a:lnTo>
                <a:lnTo>
                  <a:pt x="11969" y="53379"/>
                </a:lnTo>
                <a:lnTo>
                  <a:pt x="9687" y="46583"/>
                </a:lnTo>
                <a:lnTo>
                  <a:pt x="9787" y="45987"/>
                </a:lnTo>
                <a:lnTo>
                  <a:pt x="9985" y="45293"/>
                </a:lnTo>
                <a:lnTo>
                  <a:pt x="10233" y="44797"/>
                </a:lnTo>
                <a:lnTo>
                  <a:pt x="10531" y="44499"/>
                </a:lnTo>
                <a:lnTo>
                  <a:pt x="10828" y="44102"/>
                </a:lnTo>
                <a:lnTo>
                  <a:pt x="11126" y="43805"/>
                </a:lnTo>
                <a:lnTo>
                  <a:pt x="11424" y="43606"/>
                </a:lnTo>
                <a:lnTo>
                  <a:pt x="11820" y="43408"/>
                </a:lnTo>
                <a:lnTo>
                  <a:pt x="12217" y="43308"/>
                </a:lnTo>
                <a:lnTo>
                  <a:pt x="24372" y="43308"/>
                </a:lnTo>
                <a:lnTo>
                  <a:pt x="27298" y="42912"/>
                </a:lnTo>
                <a:lnTo>
                  <a:pt x="29878" y="42118"/>
                </a:lnTo>
                <a:lnTo>
                  <a:pt x="32458" y="41225"/>
                </a:lnTo>
                <a:lnTo>
                  <a:pt x="34641" y="39985"/>
                </a:lnTo>
                <a:lnTo>
                  <a:pt x="36427" y="38397"/>
                </a:lnTo>
                <a:lnTo>
                  <a:pt x="38312" y="36810"/>
                </a:lnTo>
                <a:lnTo>
                  <a:pt x="39701" y="34925"/>
                </a:lnTo>
                <a:lnTo>
                  <a:pt x="40594" y="32742"/>
                </a:lnTo>
                <a:lnTo>
                  <a:pt x="41586" y="30559"/>
                </a:lnTo>
                <a:lnTo>
                  <a:pt x="42082" y="28078"/>
                </a:lnTo>
                <a:lnTo>
                  <a:pt x="42082" y="23316"/>
                </a:lnTo>
                <a:lnTo>
                  <a:pt x="41735" y="21431"/>
                </a:lnTo>
                <a:lnTo>
                  <a:pt x="41040" y="19645"/>
                </a:lnTo>
                <a:lnTo>
                  <a:pt x="40445" y="17859"/>
                </a:lnTo>
                <a:lnTo>
                  <a:pt x="39502" y="16321"/>
                </a:lnTo>
                <a:lnTo>
                  <a:pt x="38213" y="15031"/>
                </a:lnTo>
                <a:lnTo>
                  <a:pt x="36923" y="13642"/>
                </a:lnTo>
                <a:lnTo>
                  <a:pt x="35286" y="12551"/>
                </a:lnTo>
                <a:lnTo>
                  <a:pt x="31317" y="10963"/>
                </a:lnTo>
                <a:lnTo>
                  <a:pt x="28985" y="10566"/>
                </a:lnTo>
                <a:lnTo>
                  <a:pt x="52649" y="10566"/>
                </a:lnTo>
                <a:lnTo>
                  <a:pt x="53046" y="11162"/>
                </a:lnTo>
                <a:lnTo>
                  <a:pt x="54137" y="14138"/>
                </a:lnTo>
                <a:lnTo>
                  <a:pt x="55210" y="16966"/>
                </a:lnTo>
                <a:lnTo>
                  <a:pt x="55681" y="19645"/>
                </a:lnTo>
                <a:lnTo>
                  <a:pt x="55774" y="26739"/>
                </a:lnTo>
                <a:lnTo>
                  <a:pt x="55378" y="29567"/>
                </a:lnTo>
                <a:lnTo>
                  <a:pt x="45356" y="44201"/>
                </a:lnTo>
                <a:lnTo>
                  <a:pt x="43174" y="45591"/>
                </a:lnTo>
                <a:lnTo>
                  <a:pt x="40644" y="46583"/>
                </a:lnTo>
                <a:lnTo>
                  <a:pt x="37766" y="47178"/>
                </a:lnTo>
                <a:lnTo>
                  <a:pt x="37766" y="47327"/>
                </a:lnTo>
                <a:lnTo>
                  <a:pt x="41040" y="47625"/>
                </a:lnTo>
                <a:lnTo>
                  <a:pt x="44067" y="48468"/>
                </a:lnTo>
                <a:lnTo>
                  <a:pt x="46845" y="49857"/>
                </a:lnTo>
                <a:lnTo>
                  <a:pt x="49623" y="51147"/>
                </a:lnTo>
                <a:lnTo>
                  <a:pt x="52004" y="52784"/>
                </a:lnTo>
                <a:lnTo>
                  <a:pt x="55973" y="56753"/>
                </a:lnTo>
                <a:lnTo>
                  <a:pt x="57511" y="59084"/>
                </a:lnTo>
                <a:lnTo>
                  <a:pt x="58623" y="61813"/>
                </a:lnTo>
                <a:lnTo>
                  <a:pt x="59694" y="64343"/>
                </a:lnTo>
                <a:lnTo>
                  <a:pt x="60239" y="67171"/>
                </a:lnTo>
                <a:lnTo>
                  <a:pt x="60239" y="74612"/>
                </a:lnTo>
                <a:lnTo>
                  <a:pt x="59445" y="78581"/>
                </a:lnTo>
                <a:lnTo>
                  <a:pt x="57837" y="82202"/>
                </a:lnTo>
                <a:lnTo>
                  <a:pt x="56370" y="85725"/>
                </a:lnTo>
                <a:lnTo>
                  <a:pt x="54363" y="88552"/>
                </a:lnTo>
                <a:close/>
              </a:path>
              <a:path w="60325" h="99695">
                <a:moveTo>
                  <a:pt x="31714" y="99268"/>
                </a:moveTo>
                <a:lnTo>
                  <a:pt x="23181" y="99268"/>
                </a:lnTo>
                <a:lnTo>
                  <a:pt x="20155" y="98970"/>
                </a:lnTo>
                <a:lnTo>
                  <a:pt x="17377" y="98375"/>
                </a:lnTo>
                <a:lnTo>
                  <a:pt x="14599" y="97879"/>
                </a:lnTo>
                <a:lnTo>
                  <a:pt x="0" y="83790"/>
                </a:lnTo>
                <a:lnTo>
                  <a:pt x="113" y="82847"/>
                </a:lnTo>
                <a:lnTo>
                  <a:pt x="410" y="82153"/>
                </a:lnTo>
                <a:lnTo>
                  <a:pt x="807" y="81458"/>
                </a:lnTo>
                <a:lnTo>
                  <a:pt x="1303" y="81111"/>
                </a:lnTo>
                <a:lnTo>
                  <a:pt x="2395" y="81111"/>
                </a:lnTo>
                <a:lnTo>
                  <a:pt x="3288" y="81508"/>
                </a:lnTo>
                <a:lnTo>
                  <a:pt x="5867" y="83095"/>
                </a:lnTo>
                <a:lnTo>
                  <a:pt x="7554" y="83939"/>
                </a:lnTo>
                <a:lnTo>
                  <a:pt x="22635" y="88552"/>
                </a:lnTo>
                <a:lnTo>
                  <a:pt x="54363" y="88552"/>
                </a:lnTo>
                <a:lnTo>
                  <a:pt x="54187" y="88800"/>
                </a:lnTo>
                <a:lnTo>
                  <a:pt x="51310" y="91380"/>
                </a:lnTo>
                <a:lnTo>
                  <a:pt x="48432" y="93860"/>
                </a:lnTo>
                <a:lnTo>
                  <a:pt x="44860" y="95795"/>
                </a:lnTo>
                <a:lnTo>
                  <a:pt x="36427" y="98573"/>
                </a:lnTo>
                <a:lnTo>
                  <a:pt x="31714" y="99268"/>
                </a:lnTo>
                <a:close/>
              </a:path>
            </a:pathLst>
          </a:custGeom>
          <a:solidFill>
            <a:srgbClr val="888888"/>
          </a:solidFill>
        </p:spPr>
        <p:txBody>
          <a:bodyPr wrap="square" lIns="0" tIns="0" rIns="0" bIns="0" rtlCol="0"/>
          <a:p/>
        </p:txBody>
      </p:sp>
      <p:sp>
        <p:nvSpPr>
          <p:cNvPr id="11" name="Text Box 10"/>
          <p:cNvSpPr txBox="1"/>
          <p:nvPr/>
        </p:nvSpPr>
        <p:spPr>
          <a:xfrm>
            <a:off x="749300" y="1950085"/>
            <a:ext cx="10650220" cy="2584450"/>
          </a:xfrm>
          <a:prstGeom prst="rect">
            <a:avLst/>
          </a:prstGeom>
          <a:noFill/>
        </p:spPr>
        <p:txBody>
          <a:bodyPr wrap="square" rtlCol="0">
            <a:spAutoFit/>
          </a:bodyPr>
          <a:p>
            <a:r>
              <a:rPr lang="en-IN" altLang="en-US">
                <a:solidFill>
                  <a:schemeClr val="bg1"/>
                </a:solidFill>
                <a:latin typeface="Times New Roman" panose="02020603050405020304" charset="0"/>
                <a:cs typeface="Times New Roman" panose="02020603050405020304" charset="0"/>
              </a:rPr>
              <a:t>Due to COVID-19, a huge number of people in our country are on the streets now with no food and shelter. Most of these people are labourers who traveled far away from their homes for work. They lived and worked at the site of work and earned their day-to-day living. But since businesses have closed due to </a:t>
            </a:r>
            <a:r>
              <a:rPr lang="en-IN" altLang="en-US">
                <a:solidFill>
                  <a:schemeClr val="bg1"/>
                </a:solidFill>
                <a:latin typeface="Times New Roman" panose="02020603050405020304" charset="0"/>
                <a:cs typeface="Times New Roman" panose="02020603050405020304" charset="0"/>
                <a:sym typeface="+mn-ea"/>
              </a:rPr>
              <a:t>the lockdown, they neither have a place to live nor money for food. And since the Union Government has banned interstate travel they are stuck with nowhere to go. This ban has also led to a shortage of raw food materials. Even though food(raw/cooked) related transportation is not prohibited by the Governmnet, people are restricting their travel in fear of coming in contact of an infected. Even though real estate owners and hoteliers are providing empty rooms for isolating the infected only come forward to provide such temporary housing for the needy. And due to rise in prices, food and other commodities are becoming less affordable.</a:t>
            </a:r>
            <a:endParaRPr lang="en-IN" altLang="en-US">
              <a:solidFill>
                <a:schemeClr val="bg1"/>
              </a:solidFill>
              <a:latin typeface="Times New Roman" panose="02020603050405020304" charset="0"/>
              <a:cs typeface="Times New Roman" panose="02020603050405020304" charset="0"/>
              <a:sym typeface="+mn-ea"/>
            </a:endParaRPr>
          </a:p>
        </p:txBody>
      </p:sp>
      <p:sp>
        <p:nvSpPr>
          <p:cNvPr id="2" name="Text Box 1"/>
          <p:cNvSpPr txBox="1"/>
          <p:nvPr/>
        </p:nvSpPr>
        <p:spPr>
          <a:xfrm>
            <a:off x="749300" y="1304925"/>
            <a:ext cx="10638790" cy="645160"/>
          </a:xfrm>
          <a:prstGeom prst="rect">
            <a:avLst/>
          </a:prstGeom>
          <a:noFill/>
        </p:spPr>
        <p:txBody>
          <a:bodyPr wrap="square" rtlCol="0">
            <a:spAutoFit/>
          </a:bodyPr>
          <a:p>
            <a:r>
              <a:rPr lang="en-IN" altLang="en-US" sz="3600">
                <a:solidFill>
                  <a:schemeClr val="bg1"/>
                </a:solidFill>
                <a:latin typeface="Times New Roman" panose="02020603050405020304" charset="0"/>
                <a:cs typeface="Times New Roman" panose="02020603050405020304" charset="0"/>
              </a:rPr>
              <a:t>PROBLEM STATEMENT</a:t>
            </a:r>
            <a:endParaRPr lang="en-IN" altLang="en-US" sz="3600">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9" name="Content Placeholder 8"/>
          <p:cNvSpPr>
            <a:spLocks noGrp="1"/>
          </p:cNvSpPr>
          <p:nvPr>
            <p:ph sz="half" idx="1"/>
          </p:nvPr>
        </p:nvSpPr>
        <p:spPr>
          <a:xfrm>
            <a:off x="838200" y="1825625"/>
            <a:ext cx="4940300" cy="4045585"/>
          </a:xfrm>
          <a:solidFill>
            <a:schemeClr val="tx1">
              <a:alpha val="50000"/>
            </a:schemeClr>
          </a:solidFill>
        </p:spPr>
        <p:txBody>
          <a:bodyPr/>
          <a:p>
            <a:pPr marL="0" indent="0" algn="ctr">
              <a:buNone/>
            </a:pPr>
            <a:endParaRPr lang="en-IN" altLang="en-US" b="1">
              <a:solidFill>
                <a:schemeClr val="bg1"/>
              </a:solidFill>
              <a:latin typeface="Times New Roman" panose="02020603050405020304" charset="0"/>
              <a:cs typeface="Times New Roman" panose="02020603050405020304" charset="0"/>
              <a:sym typeface="+mn-ea"/>
            </a:endParaRPr>
          </a:p>
          <a:p>
            <a:pPr marL="0" indent="0" algn="ctr">
              <a:buNone/>
            </a:pPr>
            <a:endParaRPr lang="en-IN" altLang="en-US" b="1">
              <a:solidFill>
                <a:schemeClr val="bg1"/>
              </a:solidFill>
              <a:latin typeface="Times New Roman" panose="02020603050405020304" charset="0"/>
              <a:cs typeface="Times New Roman" panose="02020603050405020304" charset="0"/>
              <a:sym typeface="+mn-ea"/>
            </a:endParaRPr>
          </a:p>
          <a:p>
            <a:pPr marL="0" indent="0" algn="ctr">
              <a:buNone/>
            </a:pPr>
            <a:r>
              <a:rPr lang="en-IN" altLang="en-US" b="1">
                <a:solidFill>
                  <a:schemeClr val="bg1"/>
                </a:solidFill>
                <a:latin typeface="Times New Roman" panose="02020603050405020304" charset="0"/>
                <a:cs typeface="Times New Roman" panose="02020603050405020304" charset="0"/>
                <a:sym typeface="+mn-ea"/>
              </a:rPr>
              <a:t>Shelter Shortage - Can be solved by providing a temporary shelter space keeping in mind the current physical distancing regulations.</a:t>
            </a:r>
            <a:endParaRPr lang="en-IN" altLang="en-US" b="1">
              <a:solidFill>
                <a:schemeClr val="bg1"/>
              </a:solidFill>
              <a:latin typeface="Times New Roman" panose="02020603050405020304" charset="0"/>
              <a:cs typeface="Times New Roman" panose="02020603050405020304" charset="0"/>
              <a:sym typeface="+mn-ea"/>
            </a:endParaRPr>
          </a:p>
        </p:txBody>
      </p:sp>
      <p:sp>
        <p:nvSpPr>
          <p:cNvPr id="10" name="Content Placeholder 9"/>
          <p:cNvSpPr>
            <a:spLocks noGrp="1"/>
          </p:cNvSpPr>
          <p:nvPr>
            <p:ph sz="half" idx="2"/>
          </p:nvPr>
        </p:nvSpPr>
        <p:spPr>
          <a:xfrm>
            <a:off x="6501765" y="1825625"/>
            <a:ext cx="4841240" cy="4046220"/>
          </a:xfrm>
          <a:solidFill>
            <a:schemeClr val="tx1">
              <a:alpha val="50000"/>
            </a:schemeClr>
          </a:solidFill>
        </p:spPr>
        <p:txBody>
          <a:bodyPr/>
          <a:p>
            <a:pPr marL="0" indent="0" algn="ctr">
              <a:buNone/>
            </a:pPr>
            <a:endParaRPr lang="en-IN" altLang="en-US" b="1">
              <a:solidFill>
                <a:schemeClr val="bg1"/>
              </a:solidFill>
              <a:latin typeface="Times New Roman" panose="02020603050405020304" charset="0"/>
              <a:cs typeface="Times New Roman" panose="02020603050405020304" charset="0"/>
              <a:sym typeface="+mn-ea"/>
            </a:endParaRPr>
          </a:p>
          <a:p>
            <a:pPr marL="0" indent="0" algn="ctr">
              <a:buNone/>
            </a:pPr>
            <a:endParaRPr lang="en-IN" altLang="en-US" b="1">
              <a:solidFill>
                <a:schemeClr val="bg1"/>
              </a:solidFill>
              <a:latin typeface="Times New Roman" panose="02020603050405020304" charset="0"/>
              <a:cs typeface="Times New Roman" panose="02020603050405020304" charset="0"/>
              <a:sym typeface="+mn-ea"/>
            </a:endParaRPr>
          </a:p>
          <a:p>
            <a:pPr marL="0" indent="0" algn="ctr">
              <a:buNone/>
            </a:pPr>
            <a:r>
              <a:rPr lang="en-IN" altLang="en-US" b="1">
                <a:solidFill>
                  <a:schemeClr val="bg1"/>
                </a:solidFill>
                <a:latin typeface="Times New Roman" panose="02020603050405020304" charset="0"/>
                <a:cs typeface="Times New Roman" panose="02020603050405020304" charset="0"/>
                <a:sym typeface="+mn-ea"/>
              </a:rPr>
              <a:t>Food Shortage- Can be solved by fulfilling shortage of raw ingredients and cooked food and managing their delivery.</a:t>
            </a:r>
            <a:endParaRPr lang="en-IN" altLang="en-US" b="1">
              <a:solidFill>
                <a:schemeClr val="bg1"/>
              </a:solidFill>
              <a:latin typeface="Times New Roman" panose="02020603050405020304" charset="0"/>
              <a:cs typeface="Times New Roman" panose="02020603050405020304" charset="0"/>
            </a:endParaRPr>
          </a:p>
          <a:p>
            <a:endParaRPr lang="en-IN" altLang="en-US" b="1">
              <a:solidFill>
                <a:schemeClr val="bg1"/>
              </a:solidFill>
              <a:latin typeface="Times New Roman" panose="02020603050405020304" charset="0"/>
              <a:cs typeface="Times New Roman" panose="02020603050405020304" charset="0"/>
            </a:endParaRPr>
          </a:p>
        </p:txBody>
      </p:sp>
      <p:sp>
        <p:nvSpPr>
          <p:cNvPr id="23" name="Text Box 22"/>
          <p:cNvSpPr txBox="1"/>
          <p:nvPr/>
        </p:nvSpPr>
        <p:spPr>
          <a:xfrm>
            <a:off x="838200" y="1158875"/>
            <a:ext cx="11475720" cy="368300"/>
          </a:xfrm>
          <a:prstGeom prst="rect">
            <a:avLst/>
          </a:prstGeom>
          <a:noFill/>
        </p:spPr>
        <p:txBody>
          <a:bodyPr wrap="square" rtlCol="0">
            <a:spAutoFit/>
          </a:bodyPr>
          <a:p>
            <a:r>
              <a:rPr lang="en-IN" altLang="en-US">
                <a:latin typeface="Times New Roman" panose="02020603050405020304" charset="0"/>
                <a:cs typeface="Times New Roman" panose="02020603050405020304" charset="0"/>
              </a:rPr>
              <a:t>This solution is intended for the homeless and peniless on the streets.</a:t>
            </a:r>
            <a:endParaRPr lang="en-IN" altLang="en-US">
              <a:latin typeface="Times New Roman" panose="02020603050405020304" charset="0"/>
              <a:cs typeface="Times New Roman" panose="02020603050405020304" charset="0"/>
            </a:endParaRPr>
          </a:p>
        </p:txBody>
      </p:sp>
      <p:sp>
        <p:nvSpPr>
          <p:cNvPr id="2" name="Text Box 1"/>
          <p:cNvSpPr txBox="1"/>
          <p:nvPr/>
        </p:nvSpPr>
        <p:spPr>
          <a:xfrm>
            <a:off x="838200" y="641985"/>
            <a:ext cx="10026015" cy="645160"/>
          </a:xfrm>
          <a:prstGeom prst="rect">
            <a:avLst/>
          </a:prstGeom>
          <a:noFill/>
        </p:spPr>
        <p:txBody>
          <a:bodyPr wrap="square" rtlCol="0">
            <a:spAutoFit/>
          </a:bodyPr>
          <a:p>
            <a:r>
              <a:rPr lang="en-IN" altLang="en-US" sz="3600">
                <a:latin typeface="Times New Roman" panose="02020603050405020304" charset="0"/>
                <a:cs typeface="Times New Roman" panose="02020603050405020304" charset="0"/>
              </a:rPr>
              <a:t>SOLUTION METHOD</a:t>
            </a:r>
            <a:endParaRPr lang="en-IN" altLang="en-US" sz="36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7" name="Content Placeholder 6"/>
          <p:cNvSpPr>
            <a:spLocks noGrp="1"/>
          </p:cNvSpPr>
          <p:nvPr>
            <p:ph sz="half" idx="1"/>
          </p:nvPr>
        </p:nvSpPr>
        <p:spPr>
          <a:xfrm>
            <a:off x="956310" y="1826260"/>
            <a:ext cx="5181600" cy="4351338"/>
          </a:xfrm>
          <a:solidFill>
            <a:schemeClr val="tx1">
              <a:alpha val="40000"/>
            </a:schemeClr>
          </a:solidFill>
        </p:spPr>
        <p:txBody>
          <a:bodyPr>
            <a:normAutofit/>
          </a:bodyPr>
          <a:p>
            <a:pPr marL="0" indent="0" algn="ctr">
              <a:buNone/>
            </a:pPr>
            <a:endParaRPr lang="en-IN" altLang="en-US" sz="1800">
              <a:solidFill>
                <a:schemeClr val="bg1"/>
              </a:solidFill>
              <a:latin typeface="Times New Roman" panose="02020603050405020304" charset="0"/>
              <a:cs typeface="Times New Roman" panose="02020603050405020304" charset="0"/>
              <a:sym typeface="+mn-ea"/>
            </a:endParaRPr>
          </a:p>
          <a:p>
            <a:pPr marL="0" indent="0" algn="ctr">
              <a:buNone/>
            </a:pPr>
            <a:endParaRPr lang="en-IN" altLang="en-US" sz="1800">
              <a:solidFill>
                <a:schemeClr val="bg1"/>
              </a:solidFill>
              <a:latin typeface="Times New Roman" panose="02020603050405020304" charset="0"/>
              <a:cs typeface="Times New Roman" panose="02020603050405020304" charset="0"/>
              <a:sym typeface="+mn-ea"/>
            </a:endParaRPr>
          </a:p>
          <a:p>
            <a:pPr marL="0" indent="0" algn="ctr">
              <a:buNone/>
            </a:pPr>
            <a:r>
              <a:rPr lang="en-IN" altLang="en-US" sz="1800">
                <a:solidFill>
                  <a:schemeClr val="bg1"/>
                </a:solidFill>
                <a:latin typeface="Times New Roman" panose="02020603050405020304" charset="0"/>
                <a:cs typeface="Times New Roman" panose="02020603050405020304" charset="0"/>
                <a:sym typeface="+mn-ea"/>
              </a:rPr>
              <a:t>Shelter solution: Connecting the real estate owners, hoteliers, etc. to a service where they can put their properties up for the needy to stay temporarily. But since these are not in a large enough number to accomodate all of the homeless, new residential buildings are needed which can be built easily and quickly and can be done away with the same ease and speed if not esier and faster. </a:t>
            </a:r>
            <a:r>
              <a:rPr lang="en-IN" altLang="en-US" sz="1800" i="1">
                <a:solidFill>
                  <a:schemeClr val="bg1"/>
                </a:solidFill>
                <a:latin typeface="Times New Roman" panose="02020603050405020304" charset="0"/>
                <a:cs typeface="Times New Roman" panose="02020603050405020304" charset="0"/>
                <a:sym typeface="+mn-ea"/>
              </a:rPr>
              <a:t>3D Printing</a:t>
            </a:r>
            <a:r>
              <a:rPr lang="en-IN" altLang="en-US" sz="1800">
                <a:solidFill>
                  <a:schemeClr val="bg1"/>
                </a:solidFill>
                <a:latin typeface="Times New Roman" panose="02020603050405020304" charset="0"/>
                <a:cs typeface="Times New Roman" panose="02020603050405020304" charset="0"/>
                <a:sym typeface="+mn-ea"/>
              </a:rPr>
              <a:t> small 1-3 room accomodocations(according to the size of the family)can solve this very easily and quickly. Can also be repurposed as isolation wards for those testing positive for COVID-19.</a:t>
            </a:r>
            <a:endParaRPr lang="en-IN" altLang="en-US" sz="1800">
              <a:solidFill>
                <a:schemeClr val="bg1"/>
              </a:solidFill>
              <a:latin typeface="Times New Roman" panose="02020603050405020304" charset="0"/>
              <a:cs typeface="Times New Roman" panose="02020603050405020304" charset="0"/>
              <a:sym typeface="+mn-ea"/>
            </a:endParaRPr>
          </a:p>
        </p:txBody>
      </p:sp>
      <p:sp>
        <p:nvSpPr>
          <p:cNvPr id="8" name="Content Placeholder 7"/>
          <p:cNvSpPr>
            <a:spLocks noGrp="1"/>
          </p:cNvSpPr>
          <p:nvPr>
            <p:ph sz="half" idx="2"/>
          </p:nvPr>
        </p:nvSpPr>
        <p:spPr>
          <a:xfrm>
            <a:off x="6137910" y="1827530"/>
            <a:ext cx="5106670" cy="4350385"/>
          </a:xfrm>
          <a:solidFill>
            <a:schemeClr val="tx1">
              <a:alpha val="40000"/>
            </a:schemeClr>
          </a:solidFill>
        </p:spPr>
        <p:txBody>
          <a:bodyPr>
            <a:normAutofit lnSpcReduction="10000"/>
          </a:bodyPr>
          <a:p>
            <a:pPr marL="0" indent="0" algn="ctr">
              <a:buNone/>
            </a:pPr>
            <a:endParaRPr lang="en-IN" altLang="en-US" sz="1800">
              <a:solidFill>
                <a:schemeClr val="bg1"/>
              </a:solidFill>
              <a:latin typeface="Times New Roman" panose="02020603050405020304" charset="0"/>
              <a:cs typeface="Times New Roman" panose="02020603050405020304" charset="0"/>
              <a:sym typeface="+mn-ea"/>
            </a:endParaRPr>
          </a:p>
          <a:p>
            <a:pPr marL="0" indent="0" algn="ctr">
              <a:buNone/>
            </a:pPr>
            <a:endParaRPr lang="en-IN" altLang="en-US" sz="1800">
              <a:solidFill>
                <a:schemeClr val="bg1"/>
              </a:solidFill>
              <a:latin typeface="Times New Roman" panose="02020603050405020304" charset="0"/>
              <a:cs typeface="Times New Roman" panose="02020603050405020304" charset="0"/>
              <a:sym typeface="+mn-ea"/>
            </a:endParaRPr>
          </a:p>
          <a:p>
            <a:pPr marL="0" indent="0" algn="ctr">
              <a:buNone/>
            </a:pPr>
            <a:endParaRPr lang="en-IN" altLang="en-US" sz="1800">
              <a:solidFill>
                <a:schemeClr val="bg1"/>
              </a:solidFill>
              <a:latin typeface="Times New Roman" panose="02020603050405020304" charset="0"/>
              <a:cs typeface="Times New Roman" panose="02020603050405020304" charset="0"/>
              <a:sym typeface="+mn-ea"/>
            </a:endParaRPr>
          </a:p>
          <a:p>
            <a:pPr marL="0" indent="0" algn="ctr">
              <a:buNone/>
            </a:pPr>
            <a:r>
              <a:rPr lang="en-IN" altLang="en-US" sz="1800">
                <a:solidFill>
                  <a:schemeClr val="bg1"/>
                </a:solidFill>
                <a:latin typeface="Times New Roman" panose="02020603050405020304" charset="0"/>
                <a:cs typeface="Times New Roman" panose="02020603050405020304" charset="0"/>
                <a:sym typeface="+mn-ea"/>
              </a:rPr>
              <a:t>Food solution: Shortage of raw food materials can be quickly solved with the help of </a:t>
            </a:r>
            <a:r>
              <a:rPr lang="en-IN" altLang="en-US" sz="1800" i="1">
                <a:solidFill>
                  <a:schemeClr val="bg1"/>
                </a:solidFill>
                <a:latin typeface="Times New Roman" panose="02020603050405020304" charset="0"/>
                <a:cs typeface="Times New Roman" panose="02020603050405020304" charset="0"/>
                <a:sym typeface="+mn-ea"/>
              </a:rPr>
              <a:t>vertical farming.</a:t>
            </a:r>
            <a:r>
              <a:rPr lang="en-IN" altLang="en-US" sz="1800">
                <a:solidFill>
                  <a:schemeClr val="bg1"/>
                </a:solidFill>
                <a:latin typeface="Times New Roman" panose="02020603050405020304" charset="0"/>
                <a:cs typeface="Times New Roman" panose="02020603050405020304" charset="0"/>
                <a:sym typeface="+mn-ea"/>
              </a:rPr>
              <a:t> inside the cities which eliminates the issue of raw crops scarcity due to inter-state ttravel bans. It also saves time since crops grow faster and no need for transportation. In fact, other than growing large amounts of crops in controlled spaces for the majority, we propose giving a mini version in the shelters so that they can grow and feed themselves on their own.</a:t>
            </a:r>
            <a:endParaRPr lang="en-IN" altLang="en-US" sz="1800">
              <a:solidFill>
                <a:schemeClr val="bg1"/>
              </a:solidFill>
              <a:latin typeface="Times New Roman" panose="02020603050405020304" charset="0"/>
              <a:cs typeface="Times New Roman" panose="02020603050405020304" charset="0"/>
              <a:sym typeface="+mn-ea"/>
            </a:endParaRPr>
          </a:p>
        </p:txBody>
      </p:sp>
      <p:sp>
        <p:nvSpPr>
          <p:cNvPr id="4" name="Text Box 3"/>
          <p:cNvSpPr txBox="1"/>
          <p:nvPr/>
        </p:nvSpPr>
        <p:spPr>
          <a:xfrm>
            <a:off x="838200" y="1029335"/>
            <a:ext cx="10516235" cy="645160"/>
          </a:xfrm>
          <a:prstGeom prst="rect">
            <a:avLst/>
          </a:prstGeom>
          <a:solidFill>
            <a:schemeClr val="bg1">
              <a:alpha val="75000"/>
            </a:schemeClr>
          </a:solidFill>
        </p:spPr>
        <p:txBody>
          <a:bodyPr wrap="square" rtlCol="0" anchor="t">
            <a:spAutoFit/>
          </a:bodyPr>
          <a:p>
            <a:r>
              <a:rPr lang="en-IN" altLang="en-US">
                <a:solidFill>
                  <a:schemeClr val="accent5">
                    <a:lumMod val="50000"/>
                  </a:schemeClr>
                </a:solidFill>
                <a:latin typeface="Times New Roman" panose="02020603050405020304" charset="0"/>
                <a:cs typeface="Times New Roman" panose="02020603050405020304" charset="0"/>
                <a:sym typeface="+mn-ea"/>
              </a:rPr>
              <a:t>SolveRx Food and Shelter ServiceA service which  provides </a:t>
            </a:r>
            <a:r>
              <a:rPr lang="en-IN" altLang="en-US">
                <a:solidFill>
                  <a:schemeClr val="accent5">
                    <a:lumMod val="50000"/>
                  </a:schemeClr>
                </a:solidFill>
                <a:latin typeface="Times New Roman" panose="02020603050405020304" charset="0"/>
                <a:cs typeface="Times New Roman" panose="02020603050405020304" charset="0"/>
                <a:sym typeface="+mn-ea"/>
              </a:rPr>
              <a:t>shelter and food to</a:t>
            </a:r>
            <a:r>
              <a:rPr lang="en-IN" altLang="en-US">
                <a:solidFill>
                  <a:schemeClr val="accent5">
                    <a:lumMod val="50000"/>
                  </a:schemeClr>
                </a:solidFill>
                <a:latin typeface="Times New Roman" panose="02020603050405020304" charset="0"/>
                <a:cs typeface="Times New Roman" panose="02020603050405020304" charset="0"/>
                <a:sym typeface="+mn-ea"/>
              </a:rPr>
              <a:t> the needy. He/she can contact the service via Online/Offline mode and will be directed to the nearest shelter.</a:t>
            </a:r>
            <a:endParaRPr lang="en-IN" altLang="en-US">
              <a:solidFill>
                <a:schemeClr val="accent5">
                  <a:lumMod val="50000"/>
                </a:schemeClr>
              </a:solidFill>
              <a:latin typeface="Times New Roman" panose="02020603050405020304" charset="0"/>
              <a:cs typeface="Times New Roman" panose="02020603050405020304" charset="0"/>
              <a:sym typeface="+mn-ea"/>
            </a:endParaRPr>
          </a:p>
        </p:txBody>
      </p:sp>
      <p:sp>
        <p:nvSpPr>
          <p:cNvPr id="5" name="Text Box 4"/>
          <p:cNvSpPr txBox="1"/>
          <p:nvPr/>
        </p:nvSpPr>
        <p:spPr>
          <a:xfrm>
            <a:off x="838200" y="384175"/>
            <a:ext cx="3675380" cy="645160"/>
          </a:xfrm>
          <a:prstGeom prst="rect">
            <a:avLst/>
          </a:prstGeom>
          <a:solidFill>
            <a:schemeClr val="bg1">
              <a:alpha val="75000"/>
            </a:schemeClr>
          </a:solidFill>
        </p:spPr>
        <p:txBody>
          <a:bodyPr wrap="none" rtlCol="0" anchor="t">
            <a:spAutoFit/>
          </a:bodyPr>
          <a:p>
            <a:r>
              <a:rPr lang="en-IN" altLang="en-US" sz="3600">
                <a:solidFill>
                  <a:schemeClr val="accent5">
                    <a:lumMod val="50000"/>
                  </a:schemeClr>
                </a:solidFill>
                <a:latin typeface="Times New Roman" panose="02020603050405020304" charset="0"/>
                <a:cs typeface="Times New Roman" panose="02020603050405020304" charset="0"/>
                <a:sym typeface="+mn-ea"/>
              </a:rPr>
              <a:t>S</a:t>
            </a:r>
            <a:r>
              <a:rPr lang="en-IN" sz="3600">
                <a:solidFill>
                  <a:schemeClr val="accent5">
                    <a:lumMod val="50000"/>
                  </a:schemeClr>
                </a:solidFill>
                <a:latin typeface="Times New Roman" panose="02020603050405020304" charset="0"/>
                <a:cs typeface="Times New Roman" panose="02020603050405020304" charset="0"/>
                <a:sym typeface="+mn-ea"/>
              </a:rPr>
              <a:t>OLUTION IDEA</a:t>
            </a:r>
            <a:endParaRPr lang="en-IN" sz="3600">
              <a:solidFill>
                <a:schemeClr val="accent5">
                  <a:lumMod val="50000"/>
                </a:schemeClr>
              </a:solidFill>
              <a:latin typeface="Times New Roman" panose="02020603050405020304" charset="0"/>
              <a:cs typeface="Times New Roman" panose="0202060305040502030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8" name="object 6"/>
          <p:cNvSpPr/>
          <p:nvPr/>
        </p:nvSpPr>
        <p:spPr>
          <a:xfrm>
            <a:off x="11198522" y="6498437"/>
            <a:ext cx="60960" cy="97790"/>
          </a:xfrm>
          <a:custGeom>
            <a:avLst/>
            <a:gdLst/>
            <a:ahLst/>
            <a:cxnLst/>
            <a:rect l="l" t="t" r="r" b="b"/>
            <a:pathLst>
              <a:path w="60959" h="97790">
                <a:moveTo>
                  <a:pt x="10567" y="48666"/>
                </a:moveTo>
                <a:lnTo>
                  <a:pt x="7292" y="48666"/>
                </a:lnTo>
                <a:lnTo>
                  <a:pt x="6300" y="48369"/>
                </a:lnTo>
                <a:lnTo>
                  <a:pt x="5705" y="47773"/>
                </a:lnTo>
                <a:lnTo>
                  <a:pt x="5109" y="47079"/>
                </a:lnTo>
                <a:lnTo>
                  <a:pt x="4812" y="45839"/>
                </a:lnTo>
                <a:lnTo>
                  <a:pt x="4812" y="3174"/>
                </a:lnTo>
                <a:lnTo>
                  <a:pt x="5159" y="1984"/>
                </a:lnTo>
                <a:lnTo>
                  <a:pt x="5854" y="1190"/>
                </a:lnTo>
                <a:lnTo>
                  <a:pt x="6647" y="396"/>
                </a:lnTo>
                <a:lnTo>
                  <a:pt x="7788" y="0"/>
                </a:lnTo>
                <a:lnTo>
                  <a:pt x="52238" y="0"/>
                </a:lnTo>
                <a:lnTo>
                  <a:pt x="52635" y="99"/>
                </a:lnTo>
                <a:lnTo>
                  <a:pt x="53429" y="496"/>
                </a:lnTo>
                <a:lnTo>
                  <a:pt x="53727" y="843"/>
                </a:lnTo>
                <a:lnTo>
                  <a:pt x="53925" y="1339"/>
                </a:lnTo>
                <a:lnTo>
                  <a:pt x="54223" y="1736"/>
                </a:lnTo>
                <a:lnTo>
                  <a:pt x="54421" y="2282"/>
                </a:lnTo>
                <a:lnTo>
                  <a:pt x="54549" y="3174"/>
                </a:lnTo>
                <a:lnTo>
                  <a:pt x="54669" y="7292"/>
                </a:lnTo>
                <a:lnTo>
                  <a:pt x="54421" y="8681"/>
                </a:lnTo>
                <a:lnTo>
                  <a:pt x="53429" y="10666"/>
                </a:lnTo>
                <a:lnTo>
                  <a:pt x="52734" y="11162"/>
                </a:lnTo>
                <a:lnTo>
                  <a:pt x="15974" y="11162"/>
                </a:lnTo>
                <a:lnTo>
                  <a:pt x="15974" y="38100"/>
                </a:lnTo>
                <a:lnTo>
                  <a:pt x="36337" y="38100"/>
                </a:lnTo>
                <a:lnTo>
                  <a:pt x="37802" y="38298"/>
                </a:lnTo>
                <a:lnTo>
                  <a:pt x="46037" y="40878"/>
                </a:lnTo>
                <a:lnTo>
                  <a:pt x="49510" y="42763"/>
                </a:lnTo>
                <a:lnTo>
                  <a:pt x="52288" y="45243"/>
                </a:lnTo>
                <a:lnTo>
                  <a:pt x="55066" y="47625"/>
                </a:lnTo>
                <a:lnTo>
                  <a:pt x="55172" y="47773"/>
                </a:lnTo>
                <a:lnTo>
                  <a:pt x="19546" y="47773"/>
                </a:lnTo>
                <a:lnTo>
                  <a:pt x="16966" y="47922"/>
                </a:lnTo>
                <a:lnTo>
                  <a:pt x="12601" y="48517"/>
                </a:lnTo>
                <a:lnTo>
                  <a:pt x="10567" y="48666"/>
                </a:lnTo>
                <a:close/>
              </a:path>
              <a:path w="60959" h="97790">
                <a:moveTo>
                  <a:pt x="36337" y="38100"/>
                </a:moveTo>
                <a:lnTo>
                  <a:pt x="15974" y="38100"/>
                </a:lnTo>
                <a:lnTo>
                  <a:pt x="17661" y="37901"/>
                </a:lnTo>
                <a:lnTo>
                  <a:pt x="19397" y="37802"/>
                </a:lnTo>
                <a:lnTo>
                  <a:pt x="21183" y="37802"/>
                </a:lnTo>
                <a:lnTo>
                  <a:pt x="23068" y="37703"/>
                </a:lnTo>
                <a:lnTo>
                  <a:pt x="25201" y="37653"/>
                </a:lnTo>
                <a:lnTo>
                  <a:pt x="33039" y="37653"/>
                </a:lnTo>
                <a:lnTo>
                  <a:pt x="36337" y="38100"/>
                </a:lnTo>
                <a:close/>
              </a:path>
              <a:path w="60959" h="97790">
                <a:moveTo>
                  <a:pt x="53202" y="87064"/>
                </a:moveTo>
                <a:lnTo>
                  <a:pt x="27682" y="87064"/>
                </a:lnTo>
                <a:lnTo>
                  <a:pt x="30757" y="86667"/>
                </a:lnTo>
                <a:lnTo>
                  <a:pt x="36314" y="85080"/>
                </a:lnTo>
                <a:lnTo>
                  <a:pt x="38695" y="83839"/>
                </a:lnTo>
                <a:lnTo>
                  <a:pt x="42664" y="80466"/>
                </a:lnTo>
                <a:lnTo>
                  <a:pt x="44202" y="78382"/>
                </a:lnTo>
                <a:lnTo>
                  <a:pt x="45293" y="75902"/>
                </a:lnTo>
                <a:lnTo>
                  <a:pt x="46484" y="73322"/>
                </a:lnTo>
                <a:lnTo>
                  <a:pt x="47022" y="70494"/>
                </a:lnTo>
                <a:lnTo>
                  <a:pt x="47079" y="63450"/>
                </a:lnTo>
                <a:lnTo>
                  <a:pt x="46583" y="60721"/>
                </a:lnTo>
                <a:lnTo>
                  <a:pt x="45591" y="58340"/>
                </a:lnTo>
                <a:lnTo>
                  <a:pt x="44698" y="55959"/>
                </a:lnTo>
                <a:lnTo>
                  <a:pt x="43209" y="54024"/>
                </a:lnTo>
                <a:lnTo>
                  <a:pt x="41126" y="52536"/>
                </a:lnTo>
                <a:lnTo>
                  <a:pt x="39141" y="50948"/>
                </a:lnTo>
                <a:lnTo>
                  <a:pt x="36611" y="49758"/>
                </a:lnTo>
                <a:lnTo>
                  <a:pt x="30460" y="48170"/>
                </a:lnTo>
                <a:lnTo>
                  <a:pt x="26789" y="47773"/>
                </a:lnTo>
                <a:lnTo>
                  <a:pt x="55172" y="47773"/>
                </a:lnTo>
                <a:lnTo>
                  <a:pt x="57150" y="50551"/>
                </a:lnTo>
                <a:lnTo>
                  <a:pt x="58539" y="54024"/>
                </a:lnTo>
                <a:lnTo>
                  <a:pt x="59928" y="57398"/>
                </a:lnTo>
                <a:lnTo>
                  <a:pt x="60540" y="60721"/>
                </a:lnTo>
                <a:lnTo>
                  <a:pt x="60622" y="70494"/>
                </a:lnTo>
                <a:lnTo>
                  <a:pt x="59729" y="75108"/>
                </a:lnTo>
                <a:lnTo>
                  <a:pt x="57943" y="79176"/>
                </a:lnTo>
                <a:lnTo>
                  <a:pt x="56257" y="83145"/>
                </a:lnTo>
                <a:lnTo>
                  <a:pt x="53826" y="86518"/>
                </a:lnTo>
                <a:lnTo>
                  <a:pt x="53202" y="87064"/>
                </a:lnTo>
                <a:close/>
              </a:path>
              <a:path w="60959" h="97790">
                <a:moveTo>
                  <a:pt x="30113" y="97780"/>
                </a:moveTo>
                <a:lnTo>
                  <a:pt x="21778" y="97780"/>
                </a:lnTo>
                <a:lnTo>
                  <a:pt x="18950" y="97532"/>
                </a:lnTo>
                <a:lnTo>
                  <a:pt x="16272" y="97035"/>
                </a:lnTo>
                <a:lnTo>
                  <a:pt x="13593" y="96639"/>
                </a:lnTo>
                <a:lnTo>
                  <a:pt x="0" y="83393"/>
                </a:lnTo>
                <a:lnTo>
                  <a:pt x="148" y="82847"/>
                </a:lnTo>
                <a:lnTo>
                  <a:pt x="347" y="82450"/>
                </a:lnTo>
                <a:lnTo>
                  <a:pt x="545" y="81954"/>
                </a:lnTo>
                <a:lnTo>
                  <a:pt x="793" y="81607"/>
                </a:lnTo>
                <a:lnTo>
                  <a:pt x="1389" y="81210"/>
                </a:lnTo>
                <a:lnTo>
                  <a:pt x="1686" y="81111"/>
                </a:lnTo>
                <a:lnTo>
                  <a:pt x="2480" y="81111"/>
                </a:lnTo>
                <a:lnTo>
                  <a:pt x="3224" y="81458"/>
                </a:lnTo>
                <a:lnTo>
                  <a:pt x="4216" y="82153"/>
                </a:lnTo>
                <a:lnTo>
                  <a:pt x="5308" y="82748"/>
                </a:lnTo>
                <a:lnTo>
                  <a:pt x="20736" y="87064"/>
                </a:lnTo>
                <a:lnTo>
                  <a:pt x="53202" y="87064"/>
                </a:lnTo>
                <a:lnTo>
                  <a:pt x="50651" y="89296"/>
                </a:lnTo>
                <a:lnTo>
                  <a:pt x="47476" y="91975"/>
                </a:lnTo>
                <a:lnTo>
                  <a:pt x="43705" y="94059"/>
                </a:lnTo>
                <a:lnTo>
                  <a:pt x="34974" y="97035"/>
                </a:lnTo>
                <a:lnTo>
                  <a:pt x="30113" y="97780"/>
                </a:lnTo>
                <a:close/>
              </a:path>
            </a:pathLst>
          </a:custGeom>
          <a:solidFill>
            <a:srgbClr val="888888"/>
          </a:solidFill>
        </p:spPr>
        <p:txBody>
          <a:bodyPr wrap="square" lIns="0" tIns="0" rIns="0" bIns="0" rtlCol="0"/>
          <a:p/>
        </p:txBody>
      </p:sp>
      <p:sp>
        <p:nvSpPr>
          <p:cNvPr id="11" name="Text Box 10"/>
          <p:cNvSpPr txBox="1"/>
          <p:nvPr/>
        </p:nvSpPr>
        <p:spPr>
          <a:xfrm>
            <a:off x="588645" y="4103370"/>
            <a:ext cx="11014710" cy="2738120"/>
          </a:xfrm>
          <a:prstGeom prst="rect">
            <a:avLst/>
          </a:prstGeom>
          <a:solidFill>
            <a:schemeClr val="bg1">
              <a:alpha val="72000"/>
            </a:schemeClr>
          </a:solidFill>
        </p:spPr>
        <p:txBody>
          <a:bodyPr wrap="square" rtlCol="0">
            <a:spAutoFit/>
          </a:bodyPr>
          <a:p>
            <a:r>
              <a:rPr lang="en-IN" altLang="en-US" sz="2800">
                <a:solidFill>
                  <a:schemeClr val="tx1"/>
                </a:solidFill>
                <a:latin typeface="Times New Roman" panose="02020603050405020304" charset="0"/>
                <a:cs typeface="Times New Roman" panose="02020603050405020304" charset="0"/>
              </a:rPr>
              <a:t>3D Printed shelters</a:t>
            </a:r>
            <a:endParaRPr lang="en-IN" altLang="en-US" sz="3600">
              <a:solidFill>
                <a:schemeClr val="tx1"/>
              </a:solidFill>
              <a:latin typeface="Times New Roman" panose="02020603050405020304" charset="0"/>
              <a:cs typeface="Times New Roman" panose="02020603050405020304" charset="0"/>
            </a:endParaRPr>
          </a:p>
          <a:p>
            <a:endParaRPr lang="en-IN" altLang="en-US">
              <a:solidFill>
                <a:schemeClr val="tx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tx1"/>
                </a:solidFill>
                <a:latin typeface="Times New Roman" panose="02020603050405020304" charset="0"/>
                <a:cs typeface="Times New Roman" panose="02020603050405020304" charset="0"/>
              </a:rPr>
              <a:t>Print small shelters for temporary accomodation</a:t>
            </a:r>
            <a:endParaRPr lang="en-IN" altLang="en-US">
              <a:solidFill>
                <a:schemeClr val="tx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tx1"/>
                </a:solidFill>
                <a:latin typeface="Times New Roman" panose="02020603050405020304" charset="0"/>
                <a:cs typeface="Times New Roman" panose="02020603050405020304" charset="0"/>
              </a:rPr>
              <a:t>Material: Biopolymers</a:t>
            </a:r>
            <a:endParaRPr lang="en-IN" altLang="en-US">
              <a:solidFill>
                <a:schemeClr val="tx1"/>
              </a:solidFill>
              <a:latin typeface="Times New Roman" panose="02020603050405020304" charset="0"/>
              <a:cs typeface="Times New Roman" panose="02020603050405020304" charset="0"/>
            </a:endParaRPr>
          </a:p>
          <a:p>
            <a:pPr marL="742950" lvl="1" indent="-285750">
              <a:buFont typeface="Arial" panose="020B0604020202020204" pitchFamily="34" charset="0"/>
              <a:buChar char="•"/>
            </a:pPr>
            <a:r>
              <a:rPr lang="en-IN" altLang="en-US">
                <a:solidFill>
                  <a:schemeClr val="tx1"/>
                </a:solidFill>
                <a:latin typeface="Times New Roman" panose="02020603050405020304" charset="0"/>
                <a:cs typeface="Times New Roman" panose="02020603050405020304" charset="0"/>
                <a:sym typeface="+mn-ea"/>
              </a:rPr>
              <a:t>At least 50% stronger than cement.</a:t>
            </a:r>
            <a:endParaRPr lang="en-IN" altLang="en-US">
              <a:solidFill>
                <a:schemeClr val="tx1"/>
              </a:solidFill>
              <a:latin typeface="Times New Roman" panose="02020603050405020304" charset="0"/>
              <a:cs typeface="Times New Roman" panose="02020603050405020304" charset="0"/>
              <a:sym typeface="+mn-ea"/>
            </a:endParaRPr>
          </a:p>
          <a:p>
            <a:pPr marL="742950" lvl="1" indent="-285750">
              <a:buFont typeface="Arial" panose="020B0604020202020204" pitchFamily="34" charset="0"/>
              <a:buChar char="•"/>
            </a:pPr>
            <a:r>
              <a:rPr lang="en-IN" altLang="en-US">
                <a:solidFill>
                  <a:schemeClr val="tx1"/>
                </a:solidFill>
                <a:latin typeface="Times New Roman" panose="02020603050405020304" charset="0"/>
                <a:cs typeface="Times New Roman" panose="02020603050405020304" charset="0"/>
                <a:sym typeface="+mn-ea"/>
              </a:rPr>
              <a:t>Completely recyclable-can be easily removed after usage.</a:t>
            </a:r>
            <a:endParaRPr lang="en-IN" altLang="en-US">
              <a:solidFill>
                <a:schemeClr val="tx1"/>
              </a:solidFill>
              <a:latin typeface="Times New Roman" panose="02020603050405020304" charset="0"/>
              <a:cs typeface="Times New Roman" panose="02020603050405020304" charset="0"/>
              <a:sym typeface="+mn-ea"/>
            </a:endParaRPr>
          </a:p>
          <a:p>
            <a:pPr marL="742950" lvl="1" indent="-285750">
              <a:buFont typeface="Arial" panose="020B0604020202020204" pitchFamily="34" charset="0"/>
              <a:buChar char="•"/>
            </a:pPr>
            <a:r>
              <a:rPr lang="en-IN" altLang="en-US">
                <a:solidFill>
                  <a:schemeClr val="tx1"/>
                </a:solidFill>
                <a:latin typeface="Times New Roman" panose="02020603050405020304" charset="0"/>
                <a:cs typeface="Times New Roman" panose="02020603050405020304" charset="0"/>
                <a:sym typeface="+mn-ea"/>
              </a:rPr>
              <a:t>Eco-friendly.</a:t>
            </a:r>
            <a:endParaRPr lang="en-IN" altLang="en-US">
              <a:solidFill>
                <a:schemeClr val="tx1"/>
              </a:solidFill>
              <a:latin typeface="Times New Roman" panose="02020603050405020304" charset="0"/>
              <a:cs typeface="Times New Roman" panose="02020603050405020304" charset="0"/>
              <a:sym typeface="+mn-ea"/>
            </a:endParaRPr>
          </a:p>
          <a:p>
            <a:pPr marL="742950" lvl="1" indent="-285750">
              <a:buFont typeface="Arial" panose="020B0604020202020204" pitchFamily="34" charset="0"/>
              <a:buChar char="•"/>
            </a:pPr>
            <a:r>
              <a:rPr lang="en-IN" altLang="en-US">
                <a:solidFill>
                  <a:schemeClr val="tx1"/>
                </a:solidFill>
                <a:latin typeface="Times New Roman" panose="02020603050405020304" charset="0"/>
                <a:cs typeface="Times New Roman" panose="02020603050405020304" charset="0"/>
                <a:sym typeface="+mn-ea"/>
              </a:rPr>
              <a:t>Does not need water.</a:t>
            </a:r>
            <a:endParaRPr lang="en-IN" altLang="en-US">
              <a:solidFill>
                <a:schemeClr val="tx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tx1"/>
                </a:solidFill>
                <a:latin typeface="Times New Roman" panose="02020603050405020304" charset="0"/>
                <a:cs typeface="Times New Roman" panose="02020603050405020304" charset="0"/>
              </a:rPr>
              <a:t>Small shelters 3m high and 3meters squared can easily be built in 20-30 minutes.</a:t>
            </a:r>
            <a:endParaRPr lang="en-IN" altLang="en-US">
              <a:solidFill>
                <a:schemeClr val="tx1"/>
              </a:solidFill>
              <a:latin typeface="Times New Roman" panose="02020603050405020304" charset="0"/>
              <a:cs typeface="Times New Roman" panose="02020603050405020304" charset="0"/>
            </a:endParaRPr>
          </a:p>
        </p:txBody>
      </p:sp>
      <p:sp>
        <p:nvSpPr>
          <p:cNvPr id="17" name="Text Box 16"/>
          <p:cNvSpPr txBox="1"/>
          <p:nvPr/>
        </p:nvSpPr>
        <p:spPr>
          <a:xfrm>
            <a:off x="588645" y="955040"/>
            <a:ext cx="2529840" cy="645160"/>
          </a:xfrm>
          <a:prstGeom prst="rect">
            <a:avLst/>
          </a:prstGeom>
          <a:solidFill>
            <a:schemeClr val="tx1">
              <a:alpha val="65000"/>
            </a:schemeClr>
          </a:solidFill>
        </p:spPr>
        <p:txBody>
          <a:bodyPr wrap="square" rtlCol="0">
            <a:spAutoFit/>
          </a:bodyPr>
          <a:p>
            <a:r>
              <a:rPr lang="en-IN" altLang="en-US" sz="3600">
                <a:solidFill>
                  <a:schemeClr val="bg1"/>
                </a:solidFill>
                <a:latin typeface="Times New Roman" panose="02020603050405020304" charset="0"/>
                <a:cs typeface="Times New Roman" panose="02020603050405020304" charset="0"/>
              </a:rPr>
              <a:t>SOLUTION</a:t>
            </a:r>
            <a:endParaRPr lang="en-IN" altLang="en-US" sz="3600">
              <a:solidFill>
                <a:schemeClr val="bg1"/>
              </a:solidFill>
              <a:latin typeface="Times New Roman" panose="02020603050405020304" charset="0"/>
              <a:cs typeface="Times New Roman" panose="02020603050405020304" charset="0"/>
            </a:endParaRPr>
          </a:p>
        </p:txBody>
      </p:sp>
      <p:pic>
        <p:nvPicPr>
          <p:cNvPr id="31" name="My_Video[1]">
            <a:hlinkClick r:id="" action="ppaction://media"/>
          </p:cNvPr>
          <p:cNvPicPr>
            <a:picLocks noChangeAspect="1"/>
          </p:cNvPicPr>
          <p:nvPr>
            <p:ph idx="1"/>
            <a:videoFile r:link="rId2"/>
            <p:extLst>
              <p:ext uri="{DAA4B4D4-6D71-4841-9C94-3DE7FCFB9230}">
                <p14:media xmlns:p14="http://schemas.microsoft.com/office/powerpoint/2010/main" r:embed="rId3"/>
              </p:ext>
            </p:extLst>
            <p:custDataLst>
              <p:tags r:id="rId4"/>
            </p:custDataLst>
          </p:nvPr>
        </p:nvPicPr>
        <p:blipFill>
          <a:blip r:embed="rId5"/>
          <a:stretch>
            <a:fillRect/>
          </a:stretch>
        </p:blipFill>
        <p:spPr>
          <a:xfrm>
            <a:off x="5586095" y="1858010"/>
            <a:ext cx="6017260" cy="33858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4916"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video fullScrn="0">
              <p:cMediaNode vol="0" mute="1">
                <p:cTn id="7" repeatCount="indefinite" fill="hold" display="1">
                  <p:stCondLst>
                    <p:cond delay="indefinite"/>
                  </p:stCondLst>
                  <p:endCondLst>
                    <p:cond evt="onNext">
                      <p:tgtEl>
                        <p:sldTgt/>
                      </p:tgtEl>
                    </p:cond>
                    <p:cond evt="onPrev">
                      <p:tgtEl>
                        <p:sldTgt/>
                      </p:tgtEl>
                    </p:cond>
                  </p:endCondLst>
                </p:cTn>
                <p:tgtEl>
                  <p:spTgt spid="31"/>
                </p:tgtEl>
              </p:cMediaNode>
            </p:video>
            <p:seq concurrent="1" nextAc="seek">
              <p:cTn id="8" restart="whenNotActive" fill="hold" evtFilter="cancelBubble" nodeType="interactiveSeq">
                <p:stCondLst>
                  <p:cond evt="onClick" delay="0">
                    <p:tgtEl>
                      <p:spTgt spid="3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31"/>
                                        </p:tgtEl>
                                      </p:cBhvr>
                                    </p:cmd>
                                  </p:childTnLst>
                                </p:cTn>
                              </p:par>
                            </p:childTnLst>
                          </p:cTn>
                        </p:par>
                      </p:childTnLst>
                    </p:cTn>
                  </p:par>
                </p:childTnLst>
              </p:cTn>
              <p:nextCondLst>
                <p:cond evt="onClick" delay="0">
                  <p:tgtEl>
                    <p:spTgt spid="31"/>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3" name="Text Box 22"/>
          <p:cNvSpPr txBox="1"/>
          <p:nvPr/>
        </p:nvSpPr>
        <p:spPr>
          <a:xfrm>
            <a:off x="550545" y="1176655"/>
            <a:ext cx="5801995" cy="5507990"/>
          </a:xfrm>
          <a:prstGeom prst="rect">
            <a:avLst/>
          </a:prstGeom>
          <a:solidFill>
            <a:schemeClr val="tx1">
              <a:alpha val="30000"/>
            </a:schemeClr>
          </a:solidFill>
        </p:spPr>
        <p:txBody>
          <a:bodyPr wrap="square" rtlCol="0">
            <a:spAutoFit/>
          </a:bodyPr>
          <a:p>
            <a:r>
              <a:rPr lang="en-IN" altLang="en-US" sz="2800">
                <a:solidFill>
                  <a:schemeClr val="bg1"/>
                </a:solidFill>
                <a:latin typeface="Times New Roman" panose="02020603050405020304" charset="0"/>
                <a:cs typeface="Times New Roman" panose="02020603050405020304" charset="0"/>
                <a:sym typeface="+mn-ea"/>
              </a:rPr>
              <a:t>Vertical Farms in cities</a:t>
            </a:r>
            <a:endParaRPr lang="en-IN" altLang="en-US" sz="2800">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Includes:</a:t>
            </a:r>
            <a:endParaRPr lang="en-IN" altLang="en-US">
              <a:solidFill>
                <a:schemeClr val="bg1"/>
              </a:solidFill>
              <a:latin typeface="Times New Roman" panose="02020603050405020304" charset="0"/>
              <a:cs typeface="Times New Roman" panose="02020603050405020304" charset="0"/>
            </a:endParaRPr>
          </a:p>
          <a:p>
            <a:pPr marL="742950" lvl="1"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Controlled environment</a:t>
            </a:r>
            <a:endParaRPr lang="en-IN" altLang="en-US">
              <a:solidFill>
                <a:schemeClr val="bg1"/>
              </a:solidFill>
              <a:latin typeface="Times New Roman" panose="02020603050405020304" charset="0"/>
              <a:cs typeface="Times New Roman" panose="02020603050405020304" charset="0"/>
              <a:sym typeface="+mn-ea"/>
            </a:endParaRPr>
          </a:p>
          <a:p>
            <a:pPr lvl="1" indent="0">
              <a:buFont typeface="Arial" panose="020B0604020202020204" pitchFamily="34" charset="0"/>
              <a:buNone/>
            </a:pPr>
            <a:r>
              <a:rPr lang="en-IN" altLang="en-US">
                <a:solidFill>
                  <a:schemeClr val="bg1"/>
                </a:solidFill>
                <a:latin typeface="Times New Roman" panose="02020603050405020304" charset="0"/>
                <a:cs typeface="Times New Roman" panose="02020603050405020304" charset="0"/>
                <a:sym typeface="+mn-ea"/>
              </a:rPr>
              <a:t>      agriculture</a:t>
            </a:r>
            <a:endParaRPr lang="en-IN" altLang="en-US">
              <a:solidFill>
                <a:schemeClr val="bg1"/>
              </a:solidFill>
              <a:latin typeface="Times New Roman" panose="02020603050405020304" charset="0"/>
              <a:cs typeface="Times New Roman" panose="02020603050405020304" charset="0"/>
              <a:sym typeface="+mn-ea"/>
            </a:endParaRPr>
          </a:p>
          <a:p>
            <a:pPr marL="742950" lvl="1"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Hydroponics</a:t>
            </a:r>
            <a:endParaRPr lang="en-IN" altLang="en-US">
              <a:solidFill>
                <a:schemeClr val="bg1"/>
              </a:solidFill>
              <a:latin typeface="Times New Roman" panose="02020603050405020304" charset="0"/>
              <a:cs typeface="Times New Roman" panose="02020603050405020304" charset="0"/>
            </a:endParaRPr>
          </a:p>
          <a:p>
            <a:pPr marL="742950" lvl="1"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Aquaponics</a:t>
            </a:r>
            <a:endParaRPr lang="en-IN" altLang="en-US">
              <a:solidFill>
                <a:schemeClr val="bg1"/>
              </a:solidFill>
              <a:latin typeface="Times New Roman" panose="02020603050405020304" charset="0"/>
              <a:cs typeface="Times New Roman" panose="02020603050405020304" charset="0"/>
            </a:endParaRPr>
          </a:p>
          <a:p>
            <a:pPr marL="742950" lvl="1"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Aeroponics</a:t>
            </a:r>
            <a:endParaRPr lang="en-IN" alt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No need of soil.</a:t>
            </a:r>
            <a:endParaRPr lang="en-IN" alt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No weeding required.</a:t>
            </a:r>
            <a:endParaRPr lang="en-IN" alt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Produce crops or fish.</a:t>
            </a:r>
            <a:endParaRPr lang="en-IN" altLang="en-US">
              <a:solidFill>
                <a:schemeClr val="bg1"/>
              </a:solidFill>
              <a:latin typeface="Times New Roman" panose="02020603050405020304" charset="0"/>
              <a:cs typeface="Times New Roman" panose="02020603050405020304" charset="0"/>
              <a:sym typeface="+mn-ea"/>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Large variety of produce.</a:t>
            </a:r>
            <a:endParaRPr lang="en-IN" alt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Crops grow faster than conventional farming methods.</a:t>
            </a:r>
            <a:endParaRPr lang="en-IN" altLang="en-US">
              <a:solidFill>
                <a:schemeClr val="bg1"/>
              </a:solidFill>
              <a:latin typeface="Times New Roman" panose="02020603050405020304" charset="0"/>
              <a:cs typeface="Times New Roman" panose="02020603050405020304" charset="0"/>
              <a:sym typeface="+mn-ea"/>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No need of insecticides, pesticides or other agrochemicals.</a:t>
            </a:r>
            <a:endParaRPr lang="en-IN" alt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Requires 1/10th of surface area for same quantity of profduce.</a:t>
            </a:r>
            <a:endParaRPr lang="en-IN" alt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Year round yeild without any effect of climatic changes or weather conditions,  on crops.</a:t>
            </a:r>
            <a:endParaRPr lang="en-IN" alt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Water can be reused mutiple number of times i.e. less water requirement.</a:t>
            </a:r>
            <a:endParaRPr lang="en-IN" altLang="en-US">
              <a:solidFill>
                <a:schemeClr val="bg1"/>
              </a:solidFill>
              <a:latin typeface="Times New Roman" panose="02020603050405020304" charset="0"/>
              <a:cs typeface="Times New Roman" panose="02020603050405020304" charset="0"/>
              <a:sym typeface="+mn-ea"/>
            </a:endParaRPr>
          </a:p>
        </p:txBody>
      </p:sp>
      <p:sp>
        <p:nvSpPr>
          <p:cNvPr id="32" name="Text Box 31"/>
          <p:cNvSpPr txBox="1"/>
          <p:nvPr/>
        </p:nvSpPr>
        <p:spPr>
          <a:xfrm>
            <a:off x="550545" y="408305"/>
            <a:ext cx="5801995" cy="645160"/>
          </a:xfrm>
          <a:prstGeom prst="rect">
            <a:avLst/>
          </a:prstGeom>
          <a:noFill/>
        </p:spPr>
        <p:txBody>
          <a:bodyPr wrap="square" rtlCol="0">
            <a:spAutoFit/>
          </a:bodyPr>
          <a:p>
            <a:r>
              <a:rPr lang="en-IN" altLang="en-US" sz="3600">
                <a:solidFill>
                  <a:schemeClr val="bg1"/>
                </a:solidFill>
                <a:latin typeface="Times New Roman" panose="02020603050405020304" charset="0"/>
                <a:cs typeface="Times New Roman" panose="02020603050405020304" charset="0"/>
              </a:rPr>
              <a:t>SOLUTION (Contd.)</a:t>
            </a:r>
            <a:endParaRPr lang="en-IN" altLang="en-US" sz="3600">
              <a:solidFill>
                <a:schemeClr val="bg1"/>
              </a:solidFill>
              <a:latin typeface="Times New Roman" panose="02020603050405020304" charset="0"/>
              <a:cs typeface="Times New Roman" panose="02020603050405020304" charset="0"/>
            </a:endParaRPr>
          </a:p>
        </p:txBody>
      </p:sp>
      <p:pic>
        <p:nvPicPr>
          <p:cNvPr id="9" name="Picture 8" descr="vertical-growing-towers"/>
          <p:cNvPicPr>
            <a:picLocks noChangeAspect="1"/>
          </p:cNvPicPr>
          <p:nvPr/>
        </p:nvPicPr>
        <p:blipFill>
          <a:blip r:embed="rId2"/>
          <a:stretch>
            <a:fillRect/>
          </a:stretch>
        </p:blipFill>
        <p:spPr>
          <a:xfrm>
            <a:off x="7425690" y="116840"/>
            <a:ext cx="4411345" cy="66236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4" name="Rectangles 13"/>
          <p:cNvSpPr/>
          <p:nvPr/>
        </p:nvSpPr>
        <p:spPr>
          <a:xfrm>
            <a:off x="5516245" y="1060450"/>
            <a:ext cx="6428105" cy="5207000"/>
          </a:xfrm>
          <a:prstGeom prst="rect">
            <a:avLst/>
          </a:prstGeom>
          <a:solidFill>
            <a:schemeClr val="bg1">
              <a:alpha val="49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en-US"/>
          </a:p>
        </p:txBody>
      </p:sp>
      <p:sp>
        <p:nvSpPr>
          <p:cNvPr id="8" name="object 6"/>
          <p:cNvSpPr/>
          <p:nvPr/>
        </p:nvSpPr>
        <p:spPr>
          <a:xfrm>
            <a:off x="11198522" y="6498437"/>
            <a:ext cx="60960" cy="97790"/>
          </a:xfrm>
          <a:custGeom>
            <a:avLst/>
            <a:gdLst/>
            <a:ahLst/>
            <a:cxnLst/>
            <a:rect l="l" t="t" r="r" b="b"/>
            <a:pathLst>
              <a:path w="60959" h="97790">
                <a:moveTo>
                  <a:pt x="10567" y="48666"/>
                </a:moveTo>
                <a:lnTo>
                  <a:pt x="7292" y="48666"/>
                </a:lnTo>
                <a:lnTo>
                  <a:pt x="6300" y="48369"/>
                </a:lnTo>
                <a:lnTo>
                  <a:pt x="5705" y="47773"/>
                </a:lnTo>
                <a:lnTo>
                  <a:pt x="5109" y="47079"/>
                </a:lnTo>
                <a:lnTo>
                  <a:pt x="4812" y="45839"/>
                </a:lnTo>
                <a:lnTo>
                  <a:pt x="4812" y="3174"/>
                </a:lnTo>
                <a:lnTo>
                  <a:pt x="5159" y="1984"/>
                </a:lnTo>
                <a:lnTo>
                  <a:pt x="5854" y="1190"/>
                </a:lnTo>
                <a:lnTo>
                  <a:pt x="6647" y="396"/>
                </a:lnTo>
                <a:lnTo>
                  <a:pt x="7788" y="0"/>
                </a:lnTo>
                <a:lnTo>
                  <a:pt x="52238" y="0"/>
                </a:lnTo>
                <a:lnTo>
                  <a:pt x="52635" y="99"/>
                </a:lnTo>
                <a:lnTo>
                  <a:pt x="53429" y="496"/>
                </a:lnTo>
                <a:lnTo>
                  <a:pt x="53727" y="843"/>
                </a:lnTo>
                <a:lnTo>
                  <a:pt x="53925" y="1339"/>
                </a:lnTo>
                <a:lnTo>
                  <a:pt x="54223" y="1736"/>
                </a:lnTo>
                <a:lnTo>
                  <a:pt x="54421" y="2282"/>
                </a:lnTo>
                <a:lnTo>
                  <a:pt x="54549" y="3174"/>
                </a:lnTo>
                <a:lnTo>
                  <a:pt x="54669" y="7292"/>
                </a:lnTo>
                <a:lnTo>
                  <a:pt x="54421" y="8681"/>
                </a:lnTo>
                <a:lnTo>
                  <a:pt x="53429" y="10666"/>
                </a:lnTo>
                <a:lnTo>
                  <a:pt x="52734" y="11162"/>
                </a:lnTo>
                <a:lnTo>
                  <a:pt x="15974" y="11162"/>
                </a:lnTo>
                <a:lnTo>
                  <a:pt x="15974" y="38100"/>
                </a:lnTo>
                <a:lnTo>
                  <a:pt x="36337" y="38100"/>
                </a:lnTo>
                <a:lnTo>
                  <a:pt x="37802" y="38298"/>
                </a:lnTo>
                <a:lnTo>
                  <a:pt x="46037" y="40878"/>
                </a:lnTo>
                <a:lnTo>
                  <a:pt x="49510" y="42763"/>
                </a:lnTo>
                <a:lnTo>
                  <a:pt x="52288" y="45243"/>
                </a:lnTo>
                <a:lnTo>
                  <a:pt x="55066" y="47625"/>
                </a:lnTo>
                <a:lnTo>
                  <a:pt x="55172" y="47773"/>
                </a:lnTo>
                <a:lnTo>
                  <a:pt x="19546" y="47773"/>
                </a:lnTo>
                <a:lnTo>
                  <a:pt x="16966" y="47922"/>
                </a:lnTo>
                <a:lnTo>
                  <a:pt x="12601" y="48517"/>
                </a:lnTo>
                <a:lnTo>
                  <a:pt x="10567" y="48666"/>
                </a:lnTo>
                <a:close/>
              </a:path>
              <a:path w="60959" h="97790">
                <a:moveTo>
                  <a:pt x="36337" y="38100"/>
                </a:moveTo>
                <a:lnTo>
                  <a:pt x="15974" y="38100"/>
                </a:lnTo>
                <a:lnTo>
                  <a:pt x="17661" y="37901"/>
                </a:lnTo>
                <a:lnTo>
                  <a:pt x="19397" y="37802"/>
                </a:lnTo>
                <a:lnTo>
                  <a:pt x="21183" y="37802"/>
                </a:lnTo>
                <a:lnTo>
                  <a:pt x="23068" y="37703"/>
                </a:lnTo>
                <a:lnTo>
                  <a:pt x="25201" y="37653"/>
                </a:lnTo>
                <a:lnTo>
                  <a:pt x="33039" y="37653"/>
                </a:lnTo>
                <a:lnTo>
                  <a:pt x="36337" y="38100"/>
                </a:lnTo>
                <a:close/>
              </a:path>
              <a:path w="60959" h="97790">
                <a:moveTo>
                  <a:pt x="53202" y="87064"/>
                </a:moveTo>
                <a:lnTo>
                  <a:pt x="27682" y="87064"/>
                </a:lnTo>
                <a:lnTo>
                  <a:pt x="30757" y="86667"/>
                </a:lnTo>
                <a:lnTo>
                  <a:pt x="36314" y="85080"/>
                </a:lnTo>
                <a:lnTo>
                  <a:pt x="38695" y="83839"/>
                </a:lnTo>
                <a:lnTo>
                  <a:pt x="42664" y="80466"/>
                </a:lnTo>
                <a:lnTo>
                  <a:pt x="44202" y="78382"/>
                </a:lnTo>
                <a:lnTo>
                  <a:pt x="45293" y="75902"/>
                </a:lnTo>
                <a:lnTo>
                  <a:pt x="46484" y="73322"/>
                </a:lnTo>
                <a:lnTo>
                  <a:pt x="47022" y="70494"/>
                </a:lnTo>
                <a:lnTo>
                  <a:pt x="47079" y="63450"/>
                </a:lnTo>
                <a:lnTo>
                  <a:pt x="46583" y="60721"/>
                </a:lnTo>
                <a:lnTo>
                  <a:pt x="45591" y="58340"/>
                </a:lnTo>
                <a:lnTo>
                  <a:pt x="44698" y="55959"/>
                </a:lnTo>
                <a:lnTo>
                  <a:pt x="43209" y="54024"/>
                </a:lnTo>
                <a:lnTo>
                  <a:pt x="41126" y="52536"/>
                </a:lnTo>
                <a:lnTo>
                  <a:pt x="39141" y="50948"/>
                </a:lnTo>
                <a:lnTo>
                  <a:pt x="36611" y="49758"/>
                </a:lnTo>
                <a:lnTo>
                  <a:pt x="30460" y="48170"/>
                </a:lnTo>
                <a:lnTo>
                  <a:pt x="26789" y="47773"/>
                </a:lnTo>
                <a:lnTo>
                  <a:pt x="55172" y="47773"/>
                </a:lnTo>
                <a:lnTo>
                  <a:pt x="57150" y="50551"/>
                </a:lnTo>
                <a:lnTo>
                  <a:pt x="58539" y="54024"/>
                </a:lnTo>
                <a:lnTo>
                  <a:pt x="59928" y="57398"/>
                </a:lnTo>
                <a:lnTo>
                  <a:pt x="60540" y="60721"/>
                </a:lnTo>
                <a:lnTo>
                  <a:pt x="60622" y="70494"/>
                </a:lnTo>
                <a:lnTo>
                  <a:pt x="59729" y="75108"/>
                </a:lnTo>
                <a:lnTo>
                  <a:pt x="57943" y="79176"/>
                </a:lnTo>
                <a:lnTo>
                  <a:pt x="56257" y="83145"/>
                </a:lnTo>
                <a:lnTo>
                  <a:pt x="53826" y="86518"/>
                </a:lnTo>
                <a:lnTo>
                  <a:pt x="53202" y="87064"/>
                </a:lnTo>
                <a:close/>
              </a:path>
              <a:path w="60959" h="97790">
                <a:moveTo>
                  <a:pt x="30113" y="97780"/>
                </a:moveTo>
                <a:lnTo>
                  <a:pt x="21778" y="97780"/>
                </a:lnTo>
                <a:lnTo>
                  <a:pt x="18950" y="97532"/>
                </a:lnTo>
                <a:lnTo>
                  <a:pt x="16272" y="97035"/>
                </a:lnTo>
                <a:lnTo>
                  <a:pt x="13593" y="96639"/>
                </a:lnTo>
                <a:lnTo>
                  <a:pt x="0" y="83393"/>
                </a:lnTo>
                <a:lnTo>
                  <a:pt x="148" y="82847"/>
                </a:lnTo>
                <a:lnTo>
                  <a:pt x="347" y="82450"/>
                </a:lnTo>
                <a:lnTo>
                  <a:pt x="545" y="81954"/>
                </a:lnTo>
                <a:lnTo>
                  <a:pt x="793" y="81607"/>
                </a:lnTo>
                <a:lnTo>
                  <a:pt x="1389" y="81210"/>
                </a:lnTo>
                <a:lnTo>
                  <a:pt x="1686" y="81111"/>
                </a:lnTo>
                <a:lnTo>
                  <a:pt x="2480" y="81111"/>
                </a:lnTo>
                <a:lnTo>
                  <a:pt x="3224" y="81458"/>
                </a:lnTo>
                <a:lnTo>
                  <a:pt x="4216" y="82153"/>
                </a:lnTo>
                <a:lnTo>
                  <a:pt x="5308" y="82748"/>
                </a:lnTo>
                <a:lnTo>
                  <a:pt x="20736" y="87064"/>
                </a:lnTo>
                <a:lnTo>
                  <a:pt x="53202" y="87064"/>
                </a:lnTo>
                <a:lnTo>
                  <a:pt x="50651" y="89296"/>
                </a:lnTo>
                <a:lnTo>
                  <a:pt x="47476" y="91975"/>
                </a:lnTo>
                <a:lnTo>
                  <a:pt x="43705" y="94059"/>
                </a:lnTo>
                <a:lnTo>
                  <a:pt x="34974" y="97035"/>
                </a:lnTo>
                <a:lnTo>
                  <a:pt x="30113" y="97780"/>
                </a:lnTo>
                <a:close/>
              </a:path>
            </a:pathLst>
          </a:custGeom>
          <a:solidFill>
            <a:srgbClr val="888888"/>
          </a:solidFill>
        </p:spPr>
        <p:txBody>
          <a:bodyPr wrap="square" lIns="0" tIns="0" rIns="0" bIns="0" rtlCol="0"/>
          <a:p/>
        </p:txBody>
      </p:sp>
      <p:sp>
        <p:nvSpPr>
          <p:cNvPr id="17" name="Text Box 16"/>
          <p:cNvSpPr txBox="1"/>
          <p:nvPr/>
        </p:nvSpPr>
        <p:spPr>
          <a:xfrm>
            <a:off x="460375" y="540385"/>
            <a:ext cx="4043045" cy="1198880"/>
          </a:xfrm>
          <a:prstGeom prst="rect">
            <a:avLst/>
          </a:prstGeom>
          <a:noFill/>
        </p:spPr>
        <p:txBody>
          <a:bodyPr wrap="square" rtlCol="0">
            <a:spAutoFit/>
          </a:bodyPr>
          <a:p>
            <a:r>
              <a:rPr lang="en-IN" altLang="en-US" sz="3600">
                <a:solidFill>
                  <a:schemeClr val="bg1"/>
                </a:solidFill>
                <a:latin typeface="Times New Roman" panose="02020603050405020304" charset="0"/>
                <a:cs typeface="Times New Roman" panose="02020603050405020304" charset="0"/>
              </a:rPr>
              <a:t>ARCHITECTURE DIAGRAM</a:t>
            </a:r>
            <a:endParaRPr lang="en-IN" altLang="en-US" sz="3600">
              <a:solidFill>
                <a:schemeClr val="bg1"/>
              </a:solidFill>
              <a:latin typeface="Times New Roman" panose="02020603050405020304" charset="0"/>
              <a:cs typeface="Times New Roman" panose="02020603050405020304" charset="0"/>
            </a:endParaRPr>
          </a:p>
        </p:txBody>
      </p:sp>
      <p:pic>
        <p:nvPicPr>
          <p:cNvPr id="24" name="Content Placeholder 23" descr="5-3d-printed-houses-mars@materialdistrict-3-640x2951"/>
          <p:cNvPicPr>
            <a:picLocks noChangeAspect="1"/>
          </p:cNvPicPr>
          <p:nvPr>
            <p:ph idx="1"/>
          </p:nvPr>
        </p:nvPicPr>
        <p:blipFill>
          <a:blip r:embed="rId2"/>
          <a:stretch>
            <a:fillRect/>
          </a:stretch>
        </p:blipFill>
        <p:spPr>
          <a:xfrm>
            <a:off x="5998845" y="1780540"/>
            <a:ext cx="5765800" cy="4022725"/>
          </a:xfrm>
          <a:prstGeom prst="rect">
            <a:avLst/>
          </a:prstGeom>
        </p:spPr>
      </p:pic>
      <p:sp>
        <p:nvSpPr>
          <p:cNvPr id="2" name="Text Box 1"/>
          <p:cNvSpPr txBox="1"/>
          <p:nvPr/>
        </p:nvSpPr>
        <p:spPr>
          <a:xfrm>
            <a:off x="546735" y="1998345"/>
            <a:ext cx="3957320" cy="3569335"/>
          </a:xfrm>
          <a:prstGeom prst="rect">
            <a:avLst/>
          </a:prstGeom>
          <a:solidFill>
            <a:schemeClr val="tx1">
              <a:alpha val="42000"/>
            </a:schemeClr>
          </a:solidFill>
        </p:spPr>
        <p:txBody>
          <a:bodyPr wrap="square" rtlCol="0">
            <a:spAutoFit/>
          </a:bodyPr>
          <a:p>
            <a:pPr indent="0">
              <a:buFont typeface="Arial" panose="020B0604020202020204" pitchFamily="34" charset="0"/>
              <a:buNone/>
            </a:pPr>
            <a:r>
              <a:rPr lang="en-IN" altLang="en-US" sz="2800">
                <a:solidFill>
                  <a:schemeClr val="bg1"/>
                </a:solidFill>
                <a:latin typeface="Times New Roman" panose="02020603050405020304" charset="0"/>
                <a:cs typeface="Times New Roman" panose="02020603050405020304" charset="0"/>
                <a:sym typeface="+mn-ea"/>
              </a:rPr>
              <a:t>3D Printed shelters</a:t>
            </a:r>
            <a:endParaRPr lang="en-IN" altLang="en-US" sz="2800">
              <a:solidFill>
                <a:schemeClr val="bg1"/>
              </a:solidFill>
              <a:latin typeface="Times New Roman" panose="02020603050405020304" charset="0"/>
              <a:cs typeface="Times New Roman" panose="02020603050405020304" charset="0"/>
              <a:sym typeface="+mn-ea"/>
            </a:endParaRPr>
          </a:p>
          <a:p>
            <a:pPr marL="285750" indent="-285750">
              <a:buFont typeface="Arial" panose="020B0604020202020204" pitchFamily="34" charset="0"/>
              <a:buChar char="•"/>
            </a:pPr>
            <a:endParaRPr lang="en-IN" altLang="en-US">
              <a:solidFill>
                <a:schemeClr val="bg1"/>
              </a:solidFill>
              <a:latin typeface="Times New Roman" panose="02020603050405020304" charset="0"/>
              <a:cs typeface="Times New Roman" panose="02020603050405020304" charset="0"/>
              <a:sym typeface="+mn-ea"/>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Can be custom designed for single person use or families while making making max. usage of space available.</a:t>
            </a:r>
            <a:endParaRPr lang="en-IN" alt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sym typeface="+mn-ea"/>
              </a:rPr>
              <a:t>Taller consunstructions can have more floors completely isolated from each other.</a:t>
            </a:r>
            <a:endParaRPr lang="en-IN" altLang="en-US">
              <a:solidFill>
                <a:schemeClr val="bg1"/>
              </a:solidFill>
              <a:latin typeface="Times New Roman" panose="02020603050405020304" charset="0"/>
              <a:cs typeface="Times New Roman" panose="02020603050405020304" charset="0"/>
              <a:sym typeface="+mn-ea"/>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rPr>
              <a:t>Vertical Farming can be carried out in an isolated section of the house.</a:t>
            </a:r>
            <a:endParaRPr lang="en-IN" alt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rPr>
              <a:t>Solar panels for minimal electricity supply.</a:t>
            </a:r>
            <a:endParaRPr lang="en-IN" altLang="en-US">
              <a:solidFill>
                <a:schemeClr val="bg1"/>
              </a:solidFill>
              <a:latin typeface="Times New Roman" panose="02020603050405020304" charset="0"/>
              <a:cs typeface="Times New Roman" panose="02020603050405020304" charset="0"/>
            </a:endParaRPr>
          </a:p>
        </p:txBody>
      </p:sp>
      <p:pic>
        <p:nvPicPr>
          <p:cNvPr id="28" name="Picture 27"/>
          <p:cNvPicPr>
            <a:picLocks noChangeAspect="1"/>
          </p:cNvPicPr>
          <p:nvPr/>
        </p:nvPicPr>
        <p:blipFill>
          <a:blip r:embed="rId3"/>
          <a:stretch>
            <a:fillRect/>
          </a:stretch>
        </p:blipFill>
        <p:spPr>
          <a:xfrm>
            <a:off x="9787255" y="3927475"/>
            <a:ext cx="1097280" cy="779145"/>
          </a:xfrm>
          <a:prstGeom prst="rect">
            <a:avLst/>
          </a:prstGeom>
        </p:spPr>
      </p:pic>
      <p:pic>
        <p:nvPicPr>
          <p:cNvPr id="23" name="Picture 22"/>
          <p:cNvPicPr>
            <a:picLocks noChangeAspect="1"/>
          </p:cNvPicPr>
          <p:nvPr/>
        </p:nvPicPr>
        <p:blipFill>
          <a:blip r:embed="rId4"/>
          <a:stretch>
            <a:fillRect/>
          </a:stretch>
        </p:blipFill>
        <p:spPr>
          <a:xfrm flipH="1">
            <a:off x="9876790" y="4286250"/>
            <a:ext cx="1007745" cy="832485"/>
          </a:xfrm>
          <a:prstGeom prst="rect">
            <a:avLst/>
          </a:prstGeom>
        </p:spPr>
      </p:pic>
      <p:sp>
        <p:nvSpPr>
          <p:cNvPr id="30" name="Text Box 29"/>
          <p:cNvSpPr txBox="1"/>
          <p:nvPr/>
        </p:nvSpPr>
        <p:spPr>
          <a:xfrm>
            <a:off x="7766050" y="1178560"/>
            <a:ext cx="1326515" cy="368300"/>
          </a:xfrm>
          <a:prstGeom prst="rect">
            <a:avLst/>
          </a:prstGeom>
          <a:solidFill>
            <a:schemeClr val="bg1">
              <a:alpha val="77000"/>
            </a:schemeClr>
          </a:solidFill>
        </p:spPr>
        <p:txBody>
          <a:bodyPr wrap="square" rtlCol="0">
            <a:spAutoFit/>
          </a:bodyPr>
          <a:p>
            <a:r>
              <a:rPr lang="en-IN" altLang="en-US">
                <a:solidFill>
                  <a:schemeClr val="tx1"/>
                </a:solidFill>
                <a:latin typeface="Times New Roman" panose="02020603050405020304" charset="0"/>
                <a:cs typeface="Times New Roman" panose="02020603050405020304" charset="0"/>
              </a:rPr>
              <a:t>Wash room</a:t>
            </a:r>
            <a:endParaRPr lang="en-IN" altLang="en-US">
              <a:solidFill>
                <a:schemeClr val="tx1"/>
              </a:solidFill>
              <a:latin typeface="Times New Roman" panose="02020603050405020304" charset="0"/>
              <a:cs typeface="Times New Roman" panose="02020603050405020304" charset="0"/>
            </a:endParaRPr>
          </a:p>
        </p:txBody>
      </p:sp>
      <p:sp>
        <p:nvSpPr>
          <p:cNvPr id="31" name="Text Box 30"/>
          <p:cNvSpPr txBox="1"/>
          <p:nvPr/>
        </p:nvSpPr>
        <p:spPr>
          <a:xfrm>
            <a:off x="8141335" y="3244850"/>
            <a:ext cx="951230" cy="368300"/>
          </a:xfrm>
          <a:prstGeom prst="rect">
            <a:avLst/>
          </a:prstGeom>
          <a:solidFill>
            <a:schemeClr val="bg1">
              <a:alpha val="77000"/>
            </a:schemeClr>
          </a:solidFill>
        </p:spPr>
        <p:txBody>
          <a:bodyPr wrap="square" rtlCol="0">
            <a:spAutoFit/>
          </a:bodyPr>
          <a:p>
            <a:r>
              <a:rPr lang="en-IN" altLang="en-US">
                <a:solidFill>
                  <a:schemeClr val="tx1"/>
                </a:solidFill>
                <a:latin typeface="Times New Roman" panose="02020603050405020304" charset="0"/>
                <a:cs typeface="Times New Roman" panose="02020603050405020304" charset="0"/>
              </a:rPr>
              <a:t>Kitchen</a:t>
            </a:r>
            <a:endParaRPr lang="en-IN" altLang="en-US">
              <a:solidFill>
                <a:schemeClr val="tx1"/>
              </a:solidFill>
              <a:latin typeface="Times New Roman" panose="02020603050405020304" charset="0"/>
              <a:cs typeface="Times New Roman" panose="02020603050405020304" charset="0"/>
            </a:endParaRPr>
          </a:p>
        </p:txBody>
      </p:sp>
      <p:sp>
        <p:nvSpPr>
          <p:cNvPr id="32" name="Text Box 31"/>
          <p:cNvSpPr txBox="1"/>
          <p:nvPr/>
        </p:nvSpPr>
        <p:spPr>
          <a:xfrm>
            <a:off x="6084570" y="1949450"/>
            <a:ext cx="1123315" cy="368300"/>
          </a:xfrm>
          <a:prstGeom prst="rect">
            <a:avLst/>
          </a:prstGeom>
          <a:solidFill>
            <a:schemeClr val="bg1">
              <a:alpha val="77000"/>
            </a:schemeClr>
          </a:solidFill>
        </p:spPr>
        <p:txBody>
          <a:bodyPr wrap="square" rtlCol="0">
            <a:spAutoFit/>
          </a:bodyPr>
          <a:p>
            <a:r>
              <a:rPr lang="en-IN" altLang="en-US">
                <a:solidFill>
                  <a:schemeClr val="tx1"/>
                </a:solidFill>
                <a:latin typeface="Times New Roman" panose="02020603050405020304" charset="0"/>
                <a:cs typeface="Times New Roman" panose="02020603050405020304" charset="0"/>
              </a:rPr>
              <a:t>Bed room</a:t>
            </a:r>
            <a:endParaRPr lang="en-IN" altLang="en-US">
              <a:solidFill>
                <a:schemeClr val="tx1"/>
              </a:solidFill>
              <a:latin typeface="Times New Roman" panose="02020603050405020304" charset="0"/>
              <a:cs typeface="Times New Roman" panose="02020603050405020304" charset="0"/>
            </a:endParaRPr>
          </a:p>
        </p:txBody>
      </p:sp>
      <p:sp>
        <p:nvSpPr>
          <p:cNvPr id="33" name="Text Box 32"/>
          <p:cNvSpPr txBox="1"/>
          <p:nvPr/>
        </p:nvSpPr>
        <p:spPr>
          <a:xfrm>
            <a:off x="6965315" y="5803265"/>
            <a:ext cx="4799330" cy="368300"/>
          </a:xfrm>
          <a:prstGeom prst="rect">
            <a:avLst/>
          </a:prstGeom>
          <a:solidFill>
            <a:schemeClr val="bg1">
              <a:alpha val="77000"/>
            </a:schemeClr>
          </a:solidFill>
        </p:spPr>
        <p:txBody>
          <a:bodyPr wrap="square" rtlCol="0">
            <a:spAutoFit/>
          </a:bodyPr>
          <a:p>
            <a:r>
              <a:rPr lang="en-IN" altLang="en-US">
                <a:solidFill>
                  <a:schemeClr val="tx1"/>
                </a:solidFill>
                <a:latin typeface="Times New Roman" panose="02020603050405020304" charset="0"/>
                <a:cs typeface="Times New Roman" panose="02020603050405020304" charset="0"/>
              </a:rPr>
              <a:t>Isolated controlled  room for vertical farming</a:t>
            </a:r>
            <a:endParaRPr lang="en-IN" altLang="en-US">
              <a:solidFill>
                <a:schemeClr val="tx1"/>
              </a:solidFill>
              <a:latin typeface="Times New Roman" panose="02020603050405020304" charset="0"/>
              <a:cs typeface="Times New Roman" panose="02020603050405020304" charset="0"/>
            </a:endParaRPr>
          </a:p>
        </p:txBody>
      </p:sp>
      <p:cxnSp>
        <p:nvCxnSpPr>
          <p:cNvPr id="34" name="Straight Arrow Connector 33"/>
          <p:cNvCxnSpPr/>
          <p:nvPr/>
        </p:nvCxnSpPr>
        <p:spPr>
          <a:xfrm>
            <a:off x="8183880" y="1499870"/>
            <a:ext cx="128270" cy="81470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6448425" y="2453640"/>
            <a:ext cx="171450" cy="100711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10401300" y="5174615"/>
            <a:ext cx="610870" cy="60007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7573010" y="3557270"/>
            <a:ext cx="514350" cy="28892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8" name="Text Box 37"/>
          <p:cNvSpPr txBox="1"/>
          <p:nvPr/>
        </p:nvSpPr>
        <p:spPr>
          <a:xfrm>
            <a:off x="10335895" y="1852295"/>
            <a:ext cx="1114425" cy="368300"/>
          </a:xfrm>
          <a:prstGeom prst="rect">
            <a:avLst/>
          </a:prstGeom>
          <a:solidFill>
            <a:schemeClr val="bg1">
              <a:alpha val="77000"/>
            </a:schemeClr>
          </a:solidFill>
        </p:spPr>
        <p:txBody>
          <a:bodyPr wrap="square" rtlCol="0">
            <a:spAutoFit/>
          </a:bodyPr>
          <a:p>
            <a:pPr algn="ctr"/>
            <a:r>
              <a:rPr lang="en-IN" altLang="en-US">
                <a:solidFill>
                  <a:schemeClr val="tx1"/>
                </a:solidFill>
                <a:latin typeface="Times New Roman" panose="02020603050405020304" charset="0"/>
                <a:cs typeface="Times New Roman" panose="02020603050405020304" charset="0"/>
              </a:rPr>
              <a:t>Entrance</a:t>
            </a:r>
            <a:endParaRPr lang="en-IN" altLang="en-US">
              <a:solidFill>
                <a:schemeClr val="tx1"/>
              </a:solidFill>
              <a:latin typeface="Times New Roman" panose="02020603050405020304" charset="0"/>
              <a:cs typeface="Times New Roman" panose="02020603050405020304" charset="0"/>
            </a:endParaRPr>
          </a:p>
        </p:txBody>
      </p:sp>
      <p:cxnSp>
        <p:nvCxnSpPr>
          <p:cNvPr id="40" name="Elbow Connector 39"/>
          <p:cNvCxnSpPr/>
          <p:nvPr/>
        </p:nvCxnSpPr>
        <p:spPr>
          <a:xfrm rot="5400000">
            <a:off x="10396220" y="2769235"/>
            <a:ext cx="1360805" cy="471170"/>
          </a:xfrm>
          <a:prstGeom prst="bentConnector3">
            <a:avLst>
              <a:gd name="adj1" fmla="val 50000"/>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3E3E3"/>
        </a:solidFill>
        <a:effectLst/>
      </p:bgPr>
    </p:bg>
    <p:spTree>
      <p:nvGrpSpPr>
        <p:cNvPr id="1" name=""/>
        <p:cNvGrpSpPr/>
        <p:nvPr/>
      </p:nvGrpSpPr>
      <p:grpSpPr/>
      <p:pic>
        <p:nvPicPr>
          <p:cNvPr id="4" name="Picture 3" descr="how-vertical-farming-works3"/>
          <p:cNvPicPr>
            <a:picLocks noChangeAspect="1"/>
          </p:cNvPicPr>
          <p:nvPr/>
        </p:nvPicPr>
        <p:blipFill>
          <a:blip r:embed="rId1"/>
          <a:stretch>
            <a:fillRect/>
          </a:stretch>
        </p:blipFill>
        <p:spPr>
          <a:xfrm>
            <a:off x="7245985" y="-165735"/>
            <a:ext cx="4866640" cy="6973570"/>
          </a:xfrm>
          <a:prstGeom prst="rect">
            <a:avLst/>
          </a:prstGeom>
        </p:spPr>
      </p:pic>
      <p:sp>
        <p:nvSpPr>
          <p:cNvPr id="8" name="object 6"/>
          <p:cNvSpPr/>
          <p:nvPr/>
        </p:nvSpPr>
        <p:spPr>
          <a:xfrm>
            <a:off x="11198522" y="6498437"/>
            <a:ext cx="60960" cy="97790"/>
          </a:xfrm>
          <a:custGeom>
            <a:avLst/>
            <a:gdLst/>
            <a:ahLst/>
            <a:cxnLst/>
            <a:rect l="l" t="t" r="r" b="b"/>
            <a:pathLst>
              <a:path w="60959" h="97790">
                <a:moveTo>
                  <a:pt x="10567" y="48666"/>
                </a:moveTo>
                <a:lnTo>
                  <a:pt x="7292" y="48666"/>
                </a:lnTo>
                <a:lnTo>
                  <a:pt x="6300" y="48369"/>
                </a:lnTo>
                <a:lnTo>
                  <a:pt x="5705" y="47773"/>
                </a:lnTo>
                <a:lnTo>
                  <a:pt x="5109" y="47079"/>
                </a:lnTo>
                <a:lnTo>
                  <a:pt x="4812" y="45839"/>
                </a:lnTo>
                <a:lnTo>
                  <a:pt x="4812" y="3174"/>
                </a:lnTo>
                <a:lnTo>
                  <a:pt x="5159" y="1984"/>
                </a:lnTo>
                <a:lnTo>
                  <a:pt x="5854" y="1190"/>
                </a:lnTo>
                <a:lnTo>
                  <a:pt x="6647" y="396"/>
                </a:lnTo>
                <a:lnTo>
                  <a:pt x="7788" y="0"/>
                </a:lnTo>
                <a:lnTo>
                  <a:pt x="52238" y="0"/>
                </a:lnTo>
                <a:lnTo>
                  <a:pt x="52635" y="99"/>
                </a:lnTo>
                <a:lnTo>
                  <a:pt x="53429" y="496"/>
                </a:lnTo>
                <a:lnTo>
                  <a:pt x="53727" y="843"/>
                </a:lnTo>
                <a:lnTo>
                  <a:pt x="53925" y="1339"/>
                </a:lnTo>
                <a:lnTo>
                  <a:pt x="54223" y="1736"/>
                </a:lnTo>
                <a:lnTo>
                  <a:pt x="54421" y="2282"/>
                </a:lnTo>
                <a:lnTo>
                  <a:pt x="54549" y="3174"/>
                </a:lnTo>
                <a:lnTo>
                  <a:pt x="54669" y="7292"/>
                </a:lnTo>
                <a:lnTo>
                  <a:pt x="54421" y="8681"/>
                </a:lnTo>
                <a:lnTo>
                  <a:pt x="53429" y="10666"/>
                </a:lnTo>
                <a:lnTo>
                  <a:pt x="52734" y="11162"/>
                </a:lnTo>
                <a:lnTo>
                  <a:pt x="15974" y="11162"/>
                </a:lnTo>
                <a:lnTo>
                  <a:pt x="15974" y="38100"/>
                </a:lnTo>
                <a:lnTo>
                  <a:pt x="36337" y="38100"/>
                </a:lnTo>
                <a:lnTo>
                  <a:pt x="37802" y="38298"/>
                </a:lnTo>
                <a:lnTo>
                  <a:pt x="46037" y="40878"/>
                </a:lnTo>
                <a:lnTo>
                  <a:pt x="49510" y="42763"/>
                </a:lnTo>
                <a:lnTo>
                  <a:pt x="52288" y="45243"/>
                </a:lnTo>
                <a:lnTo>
                  <a:pt x="55066" y="47625"/>
                </a:lnTo>
                <a:lnTo>
                  <a:pt x="55172" y="47773"/>
                </a:lnTo>
                <a:lnTo>
                  <a:pt x="19546" y="47773"/>
                </a:lnTo>
                <a:lnTo>
                  <a:pt x="16966" y="47922"/>
                </a:lnTo>
                <a:lnTo>
                  <a:pt x="12601" y="48517"/>
                </a:lnTo>
                <a:lnTo>
                  <a:pt x="10567" y="48666"/>
                </a:lnTo>
                <a:close/>
              </a:path>
              <a:path w="60959" h="97790">
                <a:moveTo>
                  <a:pt x="36337" y="38100"/>
                </a:moveTo>
                <a:lnTo>
                  <a:pt x="15974" y="38100"/>
                </a:lnTo>
                <a:lnTo>
                  <a:pt x="17661" y="37901"/>
                </a:lnTo>
                <a:lnTo>
                  <a:pt x="19397" y="37802"/>
                </a:lnTo>
                <a:lnTo>
                  <a:pt x="21183" y="37802"/>
                </a:lnTo>
                <a:lnTo>
                  <a:pt x="23068" y="37703"/>
                </a:lnTo>
                <a:lnTo>
                  <a:pt x="25201" y="37653"/>
                </a:lnTo>
                <a:lnTo>
                  <a:pt x="33039" y="37653"/>
                </a:lnTo>
                <a:lnTo>
                  <a:pt x="36337" y="38100"/>
                </a:lnTo>
                <a:close/>
              </a:path>
              <a:path w="60959" h="97790">
                <a:moveTo>
                  <a:pt x="53202" y="87064"/>
                </a:moveTo>
                <a:lnTo>
                  <a:pt x="27682" y="87064"/>
                </a:lnTo>
                <a:lnTo>
                  <a:pt x="30757" y="86667"/>
                </a:lnTo>
                <a:lnTo>
                  <a:pt x="36314" y="85080"/>
                </a:lnTo>
                <a:lnTo>
                  <a:pt x="38695" y="83839"/>
                </a:lnTo>
                <a:lnTo>
                  <a:pt x="42664" y="80466"/>
                </a:lnTo>
                <a:lnTo>
                  <a:pt x="44202" y="78382"/>
                </a:lnTo>
                <a:lnTo>
                  <a:pt x="45293" y="75902"/>
                </a:lnTo>
                <a:lnTo>
                  <a:pt x="46484" y="73322"/>
                </a:lnTo>
                <a:lnTo>
                  <a:pt x="47022" y="70494"/>
                </a:lnTo>
                <a:lnTo>
                  <a:pt x="47079" y="63450"/>
                </a:lnTo>
                <a:lnTo>
                  <a:pt x="46583" y="60721"/>
                </a:lnTo>
                <a:lnTo>
                  <a:pt x="45591" y="58340"/>
                </a:lnTo>
                <a:lnTo>
                  <a:pt x="44698" y="55959"/>
                </a:lnTo>
                <a:lnTo>
                  <a:pt x="43209" y="54024"/>
                </a:lnTo>
                <a:lnTo>
                  <a:pt x="41126" y="52536"/>
                </a:lnTo>
                <a:lnTo>
                  <a:pt x="39141" y="50948"/>
                </a:lnTo>
                <a:lnTo>
                  <a:pt x="36611" y="49758"/>
                </a:lnTo>
                <a:lnTo>
                  <a:pt x="30460" y="48170"/>
                </a:lnTo>
                <a:lnTo>
                  <a:pt x="26789" y="47773"/>
                </a:lnTo>
                <a:lnTo>
                  <a:pt x="55172" y="47773"/>
                </a:lnTo>
                <a:lnTo>
                  <a:pt x="57150" y="50551"/>
                </a:lnTo>
                <a:lnTo>
                  <a:pt x="58539" y="54024"/>
                </a:lnTo>
                <a:lnTo>
                  <a:pt x="59928" y="57398"/>
                </a:lnTo>
                <a:lnTo>
                  <a:pt x="60540" y="60721"/>
                </a:lnTo>
                <a:lnTo>
                  <a:pt x="60622" y="70494"/>
                </a:lnTo>
                <a:lnTo>
                  <a:pt x="59729" y="75108"/>
                </a:lnTo>
                <a:lnTo>
                  <a:pt x="57943" y="79176"/>
                </a:lnTo>
                <a:lnTo>
                  <a:pt x="56257" y="83145"/>
                </a:lnTo>
                <a:lnTo>
                  <a:pt x="53826" y="86518"/>
                </a:lnTo>
                <a:lnTo>
                  <a:pt x="53202" y="87064"/>
                </a:lnTo>
                <a:close/>
              </a:path>
              <a:path w="60959" h="97790">
                <a:moveTo>
                  <a:pt x="30113" y="97780"/>
                </a:moveTo>
                <a:lnTo>
                  <a:pt x="21778" y="97780"/>
                </a:lnTo>
                <a:lnTo>
                  <a:pt x="18950" y="97532"/>
                </a:lnTo>
                <a:lnTo>
                  <a:pt x="16272" y="97035"/>
                </a:lnTo>
                <a:lnTo>
                  <a:pt x="13593" y="96639"/>
                </a:lnTo>
                <a:lnTo>
                  <a:pt x="0" y="83393"/>
                </a:lnTo>
                <a:lnTo>
                  <a:pt x="148" y="82847"/>
                </a:lnTo>
                <a:lnTo>
                  <a:pt x="347" y="82450"/>
                </a:lnTo>
                <a:lnTo>
                  <a:pt x="545" y="81954"/>
                </a:lnTo>
                <a:lnTo>
                  <a:pt x="793" y="81607"/>
                </a:lnTo>
                <a:lnTo>
                  <a:pt x="1389" y="81210"/>
                </a:lnTo>
                <a:lnTo>
                  <a:pt x="1686" y="81111"/>
                </a:lnTo>
                <a:lnTo>
                  <a:pt x="2480" y="81111"/>
                </a:lnTo>
                <a:lnTo>
                  <a:pt x="3224" y="81458"/>
                </a:lnTo>
                <a:lnTo>
                  <a:pt x="4216" y="82153"/>
                </a:lnTo>
                <a:lnTo>
                  <a:pt x="5308" y="82748"/>
                </a:lnTo>
                <a:lnTo>
                  <a:pt x="20736" y="87064"/>
                </a:lnTo>
                <a:lnTo>
                  <a:pt x="53202" y="87064"/>
                </a:lnTo>
                <a:lnTo>
                  <a:pt x="50651" y="89296"/>
                </a:lnTo>
                <a:lnTo>
                  <a:pt x="47476" y="91975"/>
                </a:lnTo>
                <a:lnTo>
                  <a:pt x="43705" y="94059"/>
                </a:lnTo>
                <a:lnTo>
                  <a:pt x="34974" y="97035"/>
                </a:lnTo>
                <a:lnTo>
                  <a:pt x="30113" y="97780"/>
                </a:lnTo>
                <a:close/>
              </a:path>
            </a:pathLst>
          </a:custGeom>
          <a:solidFill>
            <a:srgbClr val="888888"/>
          </a:solidFill>
        </p:spPr>
        <p:txBody>
          <a:bodyPr wrap="square" lIns="0" tIns="0" rIns="0" bIns="0" rtlCol="0"/>
          <a:p>
            <a:endParaRPr sz="1400">
              <a:latin typeface="Times New Roman" panose="02020603050405020304" charset="0"/>
              <a:cs typeface="Times New Roman" panose="02020603050405020304" charset="0"/>
            </a:endParaRPr>
          </a:p>
        </p:txBody>
      </p:sp>
      <p:sp>
        <p:nvSpPr>
          <p:cNvPr id="2" name="Text Box 1"/>
          <p:cNvSpPr txBox="1"/>
          <p:nvPr/>
        </p:nvSpPr>
        <p:spPr>
          <a:xfrm>
            <a:off x="168275" y="563880"/>
            <a:ext cx="6254115" cy="1630045"/>
          </a:xfrm>
          <a:prstGeom prst="rect">
            <a:avLst/>
          </a:prstGeom>
          <a:noFill/>
        </p:spPr>
        <p:txBody>
          <a:bodyPr wrap="square" rtlCol="0">
            <a:spAutoFit/>
          </a:bodyPr>
          <a:p>
            <a:r>
              <a:rPr lang="en-IN" altLang="en-US" sz="3600">
                <a:solidFill>
                  <a:schemeClr val="tx1"/>
                </a:solidFill>
                <a:latin typeface="Times New Roman" panose="02020603050405020304" charset="0"/>
                <a:cs typeface="Times New Roman" panose="02020603050405020304" charset="0"/>
                <a:sym typeface="+mn-ea"/>
              </a:rPr>
              <a:t>ARCHITECTURE DIAGRAM (Contd.)</a:t>
            </a:r>
            <a:endParaRPr lang="en-IN" altLang="en-US">
              <a:solidFill>
                <a:schemeClr val="tx1"/>
              </a:solidFill>
              <a:latin typeface="Times New Roman" panose="02020603050405020304" charset="0"/>
              <a:cs typeface="Times New Roman" panose="02020603050405020304" charset="0"/>
            </a:endParaRPr>
          </a:p>
          <a:p>
            <a:r>
              <a:rPr lang="en-IN" altLang="en-US" sz="2800">
                <a:solidFill>
                  <a:schemeClr val="tx1"/>
                </a:solidFill>
                <a:latin typeface="Times New Roman" panose="02020603050405020304" charset="0"/>
                <a:cs typeface="Times New Roman" panose="02020603050405020304" charset="0"/>
              </a:rPr>
              <a:t>Structure of Vertical Farm &amp; Food Service</a:t>
            </a:r>
            <a:endParaRPr lang="en-IN" altLang="en-US" sz="2800">
              <a:solidFill>
                <a:schemeClr val="tx1"/>
              </a:solidFill>
              <a:latin typeface="Times New Roman" panose="02020603050405020304" charset="0"/>
              <a:cs typeface="Times New Roman" panose="02020603050405020304" charset="0"/>
            </a:endParaRPr>
          </a:p>
        </p:txBody>
      </p:sp>
      <p:pic>
        <p:nvPicPr>
          <p:cNvPr id="3" name="Picture 2" descr="verticalfarmlevels"/>
          <p:cNvPicPr>
            <a:picLocks noChangeAspect="1"/>
          </p:cNvPicPr>
          <p:nvPr/>
        </p:nvPicPr>
        <p:blipFill>
          <a:blip r:embed="rId2"/>
          <a:stretch>
            <a:fillRect/>
          </a:stretch>
        </p:blipFill>
        <p:spPr>
          <a:xfrm>
            <a:off x="168275" y="2122805"/>
            <a:ext cx="6254115" cy="4135755"/>
          </a:xfrm>
          <a:prstGeom prst="rect">
            <a:avLst/>
          </a:prstGeom>
        </p:spPr>
      </p:pic>
      <p:sp>
        <p:nvSpPr>
          <p:cNvPr id="23" name="Text Box 22"/>
          <p:cNvSpPr txBox="1"/>
          <p:nvPr/>
        </p:nvSpPr>
        <p:spPr>
          <a:xfrm>
            <a:off x="7428230" y="40005"/>
            <a:ext cx="990600" cy="306705"/>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Solar Cells</a:t>
            </a:r>
            <a:endParaRPr lang="en-IN" altLang="en-US" sz="1400">
              <a:latin typeface="Times New Roman" panose="02020603050405020304" charset="0"/>
              <a:cs typeface="Times New Roman" panose="02020603050405020304" charset="0"/>
            </a:endParaRPr>
          </a:p>
        </p:txBody>
      </p:sp>
      <p:sp>
        <p:nvSpPr>
          <p:cNvPr id="24" name="Text Box 23"/>
          <p:cNvSpPr txBox="1"/>
          <p:nvPr/>
        </p:nvSpPr>
        <p:spPr>
          <a:xfrm>
            <a:off x="11084560" y="41910"/>
            <a:ext cx="753110" cy="521970"/>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Wind Turbine</a:t>
            </a:r>
            <a:endParaRPr lang="en-IN" altLang="en-US" sz="1400">
              <a:latin typeface="Times New Roman" panose="02020603050405020304" charset="0"/>
              <a:cs typeface="Times New Roman" panose="02020603050405020304" charset="0"/>
            </a:endParaRPr>
          </a:p>
        </p:txBody>
      </p:sp>
      <p:sp>
        <p:nvSpPr>
          <p:cNvPr id="25" name="Text Box 24"/>
          <p:cNvSpPr txBox="1"/>
          <p:nvPr/>
        </p:nvSpPr>
        <p:spPr>
          <a:xfrm>
            <a:off x="6422390" y="3869055"/>
            <a:ext cx="1193800" cy="306705"/>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Shipping Bay</a:t>
            </a:r>
            <a:endParaRPr lang="en-IN" altLang="en-US" sz="1400">
              <a:latin typeface="Times New Roman" panose="02020603050405020304" charset="0"/>
              <a:cs typeface="Times New Roman" panose="02020603050405020304" charset="0"/>
            </a:endParaRPr>
          </a:p>
        </p:txBody>
      </p:sp>
      <p:sp>
        <p:nvSpPr>
          <p:cNvPr id="26" name="Text Box 25"/>
          <p:cNvSpPr txBox="1"/>
          <p:nvPr/>
        </p:nvSpPr>
        <p:spPr>
          <a:xfrm>
            <a:off x="6522720" y="3060065"/>
            <a:ext cx="1691640" cy="521970"/>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Aquaponics &amp;</a:t>
            </a:r>
            <a:endParaRPr lang="en-IN" altLang="en-US" sz="1400">
              <a:latin typeface="Times New Roman" panose="02020603050405020304" charset="0"/>
              <a:cs typeface="Times New Roman" panose="02020603050405020304" charset="0"/>
            </a:endParaRPr>
          </a:p>
          <a:p>
            <a:r>
              <a:rPr lang="en-IN" altLang="en-US" sz="1400">
                <a:latin typeface="Times New Roman" panose="02020603050405020304" charset="0"/>
                <a:cs typeface="Times New Roman" panose="02020603050405020304" charset="0"/>
              </a:rPr>
              <a:t>Aquaculture</a:t>
            </a:r>
            <a:endParaRPr lang="en-IN" altLang="en-US" sz="1400">
              <a:latin typeface="Times New Roman" panose="02020603050405020304" charset="0"/>
              <a:cs typeface="Times New Roman" panose="02020603050405020304" charset="0"/>
            </a:endParaRPr>
          </a:p>
        </p:txBody>
      </p:sp>
      <p:sp>
        <p:nvSpPr>
          <p:cNvPr id="27" name="Text Box 26"/>
          <p:cNvSpPr txBox="1"/>
          <p:nvPr/>
        </p:nvSpPr>
        <p:spPr>
          <a:xfrm>
            <a:off x="6522720" y="2225040"/>
            <a:ext cx="1148080" cy="306705"/>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Hydroponics</a:t>
            </a:r>
            <a:endParaRPr lang="en-IN" altLang="en-US" sz="1400">
              <a:latin typeface="Times New Roman" panose="02020603050405020304" charset="0"/>
              <a:cs typeface="Times New Roman" panose="02020603050405020304" charset="0"/>
            </a:endParaRPr>
          </a:p>
        </p:txBody>
      </p:sp>
      <p:sp>
        <p:nvSpPr>
          <p:cNvPr id="28" name="Text Box 27"/>
          <p:cNvSpPr txBox="1"/>
          <p:nvPr/>
        </p:nvSpPr>
        <p:spPr>
          <a:xfrm>
            <a:off x="6577330" y="1056640"/>
            <a:ext cx="1038860" cy="306705"/>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Aeroponics</a:t>
            </a:r>
            <a:endParaRPr lang="en-IN" altLang="en-US" sz="1400">
              <a:latin typeface="Times New Roman" panose="02020603050405020304" charset="0"/>
              <a:cs typeface="Times New Roman" panose="02020603050405020304" charset="0"/>
            </a:endParaRPr>
          </a:p>
        </p:txBody>
      </p:sp>
      <p:sp>
        <p:nvSpPr>
          <p:cNvPr id="29" name="Text Box 28"/>
          <p:cNvSpPr txBox="1"/>
          <p:nvPr/>
        </p:nvSpPr>
        <p:spPr>
          <a:xfrm>
            <a:off x="11029315" y="3787140"/>
            <a:ext cx="810895" cy="306705"/>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Grocery</a:t>
            </a:r>
            <a:endParaRPr lang="en-IN" altLang="en-US" sz="1400">
              <a:latin typeface="Times New Roman" panose="02020603050405020304" charset="0"/>
              <a:cs typeface="Times New Roman" panose="02020603050405020304" charset="0"/>
            </a:endParaRPr>
          </a:p>
        </p:txBody>
      </p:sp>
      <p:sp>
        <p:nvSpPr>
          <p:cNvPr id="30" name="Text Box 29"/>
          <p:cNvSpPr txBox="1"/>
          <p:nvPr/>
        </p:nvSpPr>
        <p:spPr>
          <a:xfrm>
            <a:off x="10920095" y="3432810"/>
            <a:ext cx="1082675" cy="306705"/>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Restaunrant</a:t>
            </a:r>
            <a:endParaRPr lang="en-IN" altLang="en-US" sz="1400">
              <a:latin typeface="Times New Roman" panose="02020603050405020304" charset="0"/>
              <a:cs typeface="Times New Roman" panose="02020603050405020304" charset="0"/>
            </a:endParaRPr>
          </a:p>
        </p:txBody>
      </p:sp>
      <p:sp>
        <p:nvSpPr>
          <p:cNvPr id="31" name="Text Box 30"/>
          <p:cNvSpPr txBox="1"/>
          <p:nvPr/>
        </p:nvSpPr>
        <p:spPr>
          <a:xfrm>
            <a:off x="10809605" y="1899285"/>
            <a:ext cx="1303020" cy="306705"/>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Drip irrigation</a:t>
            </a:r>
            <a:endParaRPr lang="en-IN" altLang="en-US" sz="1400">
              <a:latin typeface="Times New Roman" panose="02020603050405020304" charset="0"/>
              <a:cs typeface="Times New Roman" panose="02020603050405020304" charset="0"/>
            </a:endParaRPr>
          </a:p>
        </p:txBody>
      </p:sp>
      <p:sp>
        <p:nvSpPr>
          <p:cNvPr id="32" name="Text Box 31"/>
          <p:cNvSpPr txBox="1"/>
          <p:nvPr/>
        </p:nvSpPr>
        <p:spPr>
          <a:xfrm>
            <a:off x="11029315" y="5673090"/>
            <a:ext cx="1082675" cy="306705"/>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sym typeface="+mn-ea"/>
              </a:rPr>
              <a:t>Biodigesters</a:t>
            </a:r>
            <a:endParaRPr lang="en-IN" altLang="en-US" sz="1400">
              <a:latin typeface="Times New Roman" panose="02020603050405020304" charset="0"/>
              <a:cs typeface="Times New Roman" panose="02020603050405020304" charset="0"/>
              <a:sym typeface="+mn-ea"/>
            </a:endParaRPr>
          </a:p>
        </p:txBody>
      </p:sp>
      <p:sp>
        <p:nvSpPr>
          <p:cNvPr id="33" name="Text Box 32"/>
          <p:cNvSpPr txBox="1"/>
          <p:nvPr/>
        </p:nvSpPr>
        <p:spPr>
          <a:xfrm>
            <a:off x="6059805" y="457835"/>
            <a:ext cx="1710055" cy="306705"/>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Rainwater Collection</a:t>
            </a:r>
            <a:endParaRPr lang="en-IN" altLang="en-US" sz="1400">
              <a:latin typeface="Times New Roman" panose="02020603050405020304" charset="0"/>
              <a:cs typeface="Times New Roman" panose="02020603050405020304" charset="0"/>
            </a:endParaRPr>
          </a:p>
        </p:txBody>
      </p:sp>
      <p:sp>
        <p:nvSpPr>
          <p:cNvPr id="34" name="Text Box 33"/>
          <p:cNvSpPr txBox="1"/>
          <p:nvPr/>
        </p:nvSpPr>
        <p:spPr>
          <a:xfrm>
            <a:off x="6577330" y="6286500"/>
            <a:ext cx="1691640" cy="521970"/>
          </a:xfrm>
          <a:prstGeom prst="rect">
            <a:avLst/>
          </a:prstGeom>
          <a:noFill/>
        </p:spPr>
        <p:txBody>
          <a:bodyPr wrap="square" rtlCol="0">
            <a:spAutoFit/>
          </a:bodyPr>
          <a:p>
            <a:r>
              <a:rPr lang="en-IN" altLang="en-US" sz="1400">
                <a:latin typeface="Times New Roman" panose="02020603050405020304" charset="0"/>
                <a:cs typeface="Times New Roman" panose="02020603050405020304" charset="0"/>
              </a:rPr>
              <a:t>Urban wastewter reclamation</a:t>
            </a:r>
            <a:endParaRPr lang="en-IN" altLang="en-US" sz="14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tags/tag1.xml><?xml version="1.0" encoding="utf-8"?>
<p:tagLst xmlns:p="http://schemas.openxmlformats.org/presentationml/2006/main">
  <p:tag name="KSO_WM_MEDIACOVER_FLAG" val="1"/>
  <p:tag name="KSO_WM_UNIT_MEDIACOVER_ICONSTATE"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6452</Words>
  <Application>WPS Presentation</Application>
  <PresentationFormat>Widescreen</PresentationFormat>
  <Paragraphs>147</Paragraphs>
  <Slides>13</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Arial</vt:lpstr>
      <vt:lpstr>SimSun</vt:lpstr>
      <vt:lpstr>Wingdings</vt:lpstr>
      <vt:lpstr>Calibri</vt:lpstr>
      <vt:lpstr>Times New Roman</vt:lpstr>
      <vt:lpstr>Microsoft YaHei</vt:lpstr>
      <vt:lpstr>Arial Unicode MS</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Manager>Drishti Kishore</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 hack</dc:title>
  <dc:creator>Drishti Kishore</dc:creator>
  <dc:subject>Food and Shelter Service during panddemic</dc:subject>
  <cp:lastModifiedBy>drishti701</cp:lastModifiedBy>
  <cp:revision>13</cp:revision>
  <dcterms:created xsi:type="dcterms:W3CDTF">2020-04-30T08:20:00Z</dcterms:created>
  <dcterms:modified xsi:type="dcterms:W3CDTF">2020-04-30T22:21:58Z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1033-11.2.0.9281</vt:lpwstr>
  </property>
</Properties>
</file>

<file path=docProps/thumbnail.jpeg>
</file>